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embeddedFontLst>
    <p:embeddedFont>
      <p:font typeface="Raleway"/>
      <p:regular r:id="rId39"/>
      <p:bold r:id="rId40"/>
      <p:italic r:id="rId41"/>
      <p:boldItalic r:id="rId42"/>
    </p:embeddedFont>
    <p:embeddedFont>
      <p:font typeface="Lato"/>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F286E09-20A5-48E9-AECC-3AFAB0CB424A}">
  <a:tblStyle styleId="{BF286E09-20A5-48E9-AECC-3AFAB0CB424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bold.fntdata"/><Relationship Id="rId20" Type="http://schemas.openxmlformats.org/officeDocument/2006/relationships/slide" Target="slides/slide14.xml"/><Relationship Id="rId42" Type="http://schemas.openxmlformats.org/officeDocument/2006/relationships/font" Target="fonts/Raleway-boldItalic.fntdata"/><Relationship Id="rId41" Type="http://schemas.openxmlformats.org/officeDocument/2006/relationships/font" Target="fonts/Raleway-italic.fntdata"/><Relationship Id="rId22" Type="http://schemas.openxmlformats.org/officeDocument/2006/relationships/slide" Target="slides/slide16.xml"/><Relationship Id="rId44" Type="http://schemas.openxmlformats.org/officeDocument/2006/relationships/font" Target="fonts/Lato-bold.fntdata"/><Relationship Id="rId21" Type="http://schemas.openxmlformats.org/officeDocument/2006/relationships/slide" Target="slides/slide15.xml"/><Relationship Id="rId43" Type="http://schemas.openxmlformats.org/officeDocument/2006/relationships/font" Target="fonts/Lato-regular.fntdata"/><Relationship Id="rId24" Type="http://schemas.openxmlformats.org/officeDocument/2006/relationships/slide" Target="slides/slide18.xml"/><Relationship Id="rId46" Type="http://schemas.openxmlformats.org/officeDocument/2006/relationships/font" Target="fonts/Lato-boldItalic.fntdata"/><Relationship Id="rId23" Type="http://schemas.openxmlformats.org/officeDocument/2006/relationships/slide" Target="slides/slide17.xml"/><Relationship Id="rId45"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Raleway-regular.fnt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e1ee0ddf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e1ee0ddf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2"/>
              </a:buClr>
              <a:buSzPts val="1100"/>
              <a:buFont typeface="Arial"/>
              <a:buNone/>
            </a:pPr>
            <a:r>
              <a:rPr lang="en" sz="1400">
                <a:solidFill>
                  <a:schemeClr val="dk2"/>
                </a:solidFill>
                <a:latin typeface="Lato"/>
                <a:ea typeface="Lato"/>
                <a:cs typeface="Lato"/>
                <a:sym typeface="Lato"/>
              </a:rPr>
              <a:t>Human Centered Design (HCD) is an interdisciplinary, problem solving approach that identifies the unmet needs of a population in order to collaboratively develop solutions. Where engineering design ultimately aims to converge to some “optimal” solution, human centered design aims to first expand the view of the problem so the most important and relevant information can be found. By talking to and working with the people who experience the problem from a variety of perspectives, human centered designers work to build a more complete and empathetic understanding of unmet needs. This empathetic view then helps designers make informed design decisions, especially where objective metrics aren’t readily available. By designing in response to the needs of a real stakeholder, human centered design leads to solutions which are impactful and innovative.</a:t>
            </a:r>
            <a:endParaRPr sz="1400">
              <a:solidFill>
                <a:schemeClr val="dk2"/>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61036dc6e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61036dc6e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61036dc6ed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61036dc6e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5e1562ca7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e1562ca7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5e1562ca7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5e1562ca7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5e1562ca7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5e1562ca7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5e1ee0ddfe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e1ee0ddfe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e1ee0ddfe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e1ee0ddfe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5e1562ca7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5e1562ca7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e1562ca7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5e1562ca7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611089eed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611089eed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5e1562ca7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5e1562ca7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5e1562ca7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5e1562ca7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5e1ee0dd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5e1ee0dd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5e1562ca7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5e1562ca7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framing of the question and design challenge will drastically alter the solutions that come to mind.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5e1ee0ddf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5e1ee0ddf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5e1ee0ddf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5e1ee0ddf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5e1ee0ddf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5e1ee0ddf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5e1ee0ddf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5e1ee0ddf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5e1ee0ddf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5e1ee0ddf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5e1ee0ddf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5e1ee0ddf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4d39ff55c5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4d39ff55c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611089eed8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611089eed8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4cfbbd71d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4cfbbd71d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4cfbbd71d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4cfbbd71d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df0c4198c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df0c4198c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611089ee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611089ee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5df0c4198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5df0c4198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61036dc6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61036dc6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61036dc6e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61036dc6e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61036dc6ed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61036dc6ed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amazon.com/AmazonBasics-Stainless-Steel-Electric-Kettle/dp/B072DWYBL7/ref=asc_df_B072DWYBL7/?tag=hyprod-20&amp;linkCode=df0&amp;hvadid=198060165080&amp;hvpos=1o1&amp;hvnetw=g&amp;hvrand=895283451686964753&amp;hvpone=&amp;hvptwo=&amp;hvqmt=&amp;hvdev=c&amp;hvdvcmdl=&amp;hvlocint=&amp;hvlocphy=9022196&amp;hvtargid=pla-391420081404&amp;psc=1" TargetMode="External"/><Relationship Id="rId4" Type="http://schemas.openxmlformats.org/officeDocument/2006/relationships/image" Target="../media/image3.png"/><Relationship Id="rId5"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10.jpg"/><Relationship Id="rId4" Type="http://schemas.openxmlformats.org/officeDocument/2006/relationships/image" Target="../media/image14.jpg"/><Relationship Id="rId9"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15.jpg"/><Relationship Id="rId7" Type="http://schemas.openxmlformats.org/officeDocument/2006/relationships/image" Target="../media/image12.png"/><Relationship Id="rId8"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399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Human Centered Engineering Design</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3600"/>
              <a:t>Spring</a:t>
            </a:r>
            <a:r>
              <a:rPr lang="en" sz="3600"/>
              <a:t> 2020</a:t>
            </a:r>
            <a:endParaRPr sz="3600"/>
          </a:p>
          <a:p>
            <a:pPr indent="0" lvl="0" marL="0" rtl="0" algn="l">
              <a:spcBef>
                <a:spcPts val="0"/>
              </a:spcBef>
              <a:spcAft>
                <a:spcPts val="0"/>
              </a:spcAft>
              <a:buNone/>
            </a:pPr>
            <a:r>
              <a:rPr lang="en" sz="3600"/>
              <a:t>ME 170</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a:t>
            </a:r>
            <a:r>
              <a:rPr lang="en"/>
              <a:t> Human Centered Design?</a:t>
            </a:r>
            <a:endParaRPr/>
          </a:p>
        </p:txBody>
      </p:sp>
      <p:pic>
        <p:nvPicPr>
          <p:cNvPr id="129" name="Google Shape;129;p22"/>
          <p:cNvPicPr preferRelativeResize="0"/>
          <p:nvPr/>
        </p:nvPicPr>
        <p:blipFill>
          <a:blip r:embed="rId3">
            <a:alphaModFix/>
          </a:blip>
          <a:stretch>
            <a:fillRect/>
          </a:stretch>
        </p:blipFill>
        <p:spPr>
          <a:xfrm>
            <a:off x="2267600" y="1135025"/>
            <a:ext cx="4743739" cy="3787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pic>
        <p:nvPicPr>
          <p:cNvPr id="134" name="Google Shape;134;p23"/>
          <p:cNvPicPr preferRelativeResize="0"/>
          <p:nvPr/>
        </p:nvPicPr>
        <p:blipFill rotWithShape="1">
          <a:blip r:embed="rId3">
            <a:alphaModFix/>
          </a:blip>
          <a:srcRect b="-1919" l="0" r="0" t="-2377"/>
          <a:stretch/>
        </p:blipFill>
        <p:spPr>
          <a:xfrm>
            <a:off x="353925" y="176350"/>
            <a:ext cx="8436152" cy="47687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Google Shape;139;p24"/>
          <p:cNvPicPr preferRelativeResize="0"/>
          <p:nvPr/>
        </p:nvPicPr>
        <p:blipFill>
          <a:blip r:embed="rId3">
            <a:alphaModFix/>
          </a:blip>
          <a:stretch>
            <a:fillRect/>
          </a:stretch>
        </p:blipFill>
        <p:spPr>
          <a:xfrm>
            <a:off x="0" y="41869"/>
            <a:ext cx="9144001" cy="4332992"/>
          </a:xfrm>
          <a:prstGeom prst="rect">
            <a:avLst/>
          </a:prstGeom>
          <a:noFill/>
          <a:ln>
            <a:noFill/>
          </a:ln>
        </p:spPr>
      </p:pic>
      <p:sp>
        <p:nvSpPr>
          <p:cNvPr id="140" name="Google Shape;140;p24"/>
          <p:cNvSpPr txBox="1"/>
          <p:nvPr/>
        </p:nvSpPr>
        <p:spPr>
          <a:xfrm>
            <a:off x="223650" y="3913532"/>
            <a:ext cx="17331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Explore the problem</a:t>
            </a:r>
            <a:endParaRPr b="1">
              <a:latin typeface="Lato"/>
              <a:ea typeface="Lato"/>
              <a:cs typeface="Lato"/>
              <a:sym typeface="Lato"/>
            </a:endParaRPr>
          </a:p>
          <a:p>
            <a:pPr indent="0" lvl="0" marL="0" rtl="0" algn="ctr">
              <a:spcBef>
                <a:spcPts val="0"/>
              </a:spcBef>
              <a:spcAft>
                <a:spcPts val="0"/>
              </a:spcAft>
              <a:buNone/>
            </a:pPr>
            <a:r>
              <a:rPr b="1" lang="en">
                <a:latin typeface="Lato"/>
                <a:ea typeface="Lato"/>
                <a:cs typeface="Lato"/>
                <a:sym typeface="Lato"/>
              </a:rPr>
              <a:t>area</a:t>
            </a:r>
            <a:endParaRPr b="1">
              <a:latin typeface="Lato"/>
              <a:ea typeface="Lato"/>
              <a:cs typeface="Lato"/>
              <a:sym typeface="Lato"/>
            </a:endParaRPr>
          </a:p>
        </p:txBody>
      </p:sp>
      <p:sp>
        <p:nvSpPr>
          <p:cNvPr id="141" name="Google Shape;141;p24"/>
          <p:cNvSpPr txBox="1"/>
          <p:nvPr/>
        </p:nvSpPr>
        <p:spPr>
          <a:xfrm>
            <a:off x="3936900" y="3913532"/>
            <a:ext cx="12702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Define the unmet need</a:t>
            </a:r>
            <a:endParaRPr b="1">
              <a:latin typeface="Lato"/>
              <a:ea typeface="Lato"/>
              <a:cs typeface="Lato"/>
              <a:sym typeface="Lato"/>
            </a:endParaRPr>
          </a:p>
        </p:txBody>
      </p:sp>
      <p:sp>
        <p:nvSpPr>
          <p:cNvPr id="142" name="Google Shape;142;p24"/>
          <p:cNvSpPr txBox="1"/>
          <p:nvPr/>
        </p:nvSpPr>
        <p:spPr>
          <a:xfrm>
            <a:off x="5207100" y="3913532"/>
            <a:ext cx="12702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Ideate potential solutions</a:t>
            </a:r>
            <a:endParaRPr b="1">
              <a:latin typeface="Lato"/>
              <a:ea typeface="Lato"/>
              <a:cs typeface="Lato"/>
              <a:sym typeface="Lato"/>
            </a:endParaRPr>
          </a:p>
        </p:txBody>
      </p:sp>
      <p:sp>
        <p:nvSpPr>
          <p:cNvPr id="143" name="Google Shape;143;p24"/>
          <p:cNvSpPr txBox="1"/>
          <p:nvPr/>
        </p:nvSpPr>
        <p:spPr>
          <a:xfrm>
            <a:off x="6869349" y="3913532"/>
            <a:ext cx="12702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Develop, refine and iterate</a:t>
            </a:r>
            <a:endParaRPr b="1">
              <a:latin typeface="Lato"/>
              <a:ea typeface="Lato"/>
              <a:cs typeface="Lato"/>
              <a:sym typeface="Lato"/>
            </a:endParaRPr>
          </a:p>
        </p:txBody>
      </p:sp>
      <p:sp>
        <p:nvSpPr>
          <p:cNvPr id="144" name="Google Shape;144;p24"/>
          <p:cNvSpPr txBox="1"/>
          <p:nvPr/>
        </p:nvSpPr>
        <p:spPr>
          <a:xfrm>
            <a:off x="2357425" y="3913532"/>
            <a:ext cx="13977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Establish a common problem space</a:t>
            </a:r>
            <a:endParaRPr b="1">
              <a:latin typeface="Lato"/>
              <a:ea typeface="Lato"/>
              <a:cs typeface="Lato"/>
              <a:sym typeface="Lato"/>
            </a:endParaRPr>
          </a:p>
        </p:txBody>
      </p:sp>
      <p:cxnSp>
        <p:nvCxnSpPr>
          <p:cNvPr id="145" name="Google Shape;145;p24"/>
          <p:cNvCxnSpPr>
            <a:stCxn id="140" idx="0"/>
          </p:cNvCxnSpPr>
          <p:nvPr/>
        </p:nvCxnSpPr>
        <p:spPr>
          <a:xfrm rot="10800000">
            <a:off x="1090200" y="3651932"/>
            <a:ext cx="0" cy="261600"/>
          </a:xfrm>
          <a:prstGeom prst="straightConnector1">
            <a:avLst/>
          </a:prstGeom>
          <a:noFill/>
          <a:ln cap="flat" cmpd="sng" w="9525">
            <a:solidFill>
              <a:schemeClr val="dk2"/>
            </a:solidFill>
            <a:prstDash val="solid"/>
            <a:round/>
            <a:headEnd len="med" w="med" type="none"/>
            <a:tailEnd len="med" w="med" type="triangle"/>
          </a:ln>
        </p:spPr>
      </p:cxnSp>
      <p:cxnSp>
        <p:nvCxnSpPr>
          <p:cNvPr id="146" name="Google Shape;146;p24"/>
          <p:cNvCxnSpPr>
            <a:stCxn id="144" idx="0"/>
          </p:cNvCxnSpPr>
          <p:nvPr/>
        </p:nvCxnSpPr>
        <p:spPr>
          <a:xfrm rot="10800000">
            <a:off x="3056275" y="3661232"/>
            <a:ext cx="0" cy="252300"/>
          </a:xfrm>
          <a:prstGeom prst="straightConnector1">
            <a:avLst/>
          </a:prstGeom>
          <a:noFill/>
          <a:ln cap="flat" cmpd="sng" w="9525">
            <a:solidFill>
              <a:schemeClr val="dk2"/>
            </a:solidFill>
            <a:prstDash val="solid"/>
            <a:round/>
            <a:headEnd len="med" w="med" type="none"/>
            <a:tailEnd len="med" w="med" type="triangle"/>
          </a:ln>
        </p:spPr>
      </p:cxnSp>
      <p:cxnSp>
        <p:nvCxnSpPr>
          <p:cNvPr id="147" name="Google Shape;147;p24"/>
          <p:cNvCxnSpPr>
            <a:stCxn id="141" idx="0"/>
          </p:cNvCxnSpPr>
          <p:nvPr/>
        </p:nvCxnSpPr>
        <p:spPr>
          <a:xfrm rot="10800000">
            <a:off x="4572000" y="3679832"/>
            <a:ext cx="0" cy="233700"/>
          </a:xfrm>
          <a:prstGeom prst="straightConnector1">
            <a:avLst/>
          </a:prstGeom>
          <a:noFill/>
          <a:ln cap="flat" cmpd="sng" w="9525">
            <a:solidFill>
              <a:schemeClr val="dk2"/>
            </a:solidFill>
            <a:prstDash val="solid"/>
            <a:round/>
            <a:headEnd len="med" w="med" type="none"/>
            <a:tailEnd len="med" w="med" type="triangle"/>
          </a:ln>
        </p:spPr>
      </p:cxnSp>
      <p:cxnSp>
        <p:nvCxnSpPr>
          <p:cNvPr id="148" name="Google Shape;148;p24"/>
          <p:cNvCxnSpPr/>
          <p:nvPr/>
        </p:nvCxnSpPr>
        <p:spPr>
          <a:xfrm rot="10800000">
            <a:off x="5842200" y="3679832"/>
            <a:ext cx="0" cy="233700"/>
          </a:xfrm>
          <a:prstGeom prst="straightConnector1">
            <a:avLst/>
          </a:prstGeom>
          <a:noFill/>
          <a:ln cap="flat" cmpd="sng" w="9525">
            <a:solidFill>
              <a:schemeClr val="dk2"/>
            </a:solidFill>
            <a:prstDash val="solid"/>
            <a:round/>
            <a:headEnd len="med" w="med" type="none"/>
            <a:tailEnd len="med" w="med" type="triangle"/>
          </a:ln>
        </p:spPr>
      </p:cxnSp>
      <p:cxnSp>
        <p:nvCxnSpPr>
          <p:cNvPr id="149" name="Google Shape;149;p24"/>
          <p:cNvCxnSpPr/>
          <p:nvPr/>
        </p:nvCxnSpPr>
        <p:spPr>
          <a:xfrm rot="10800000">
            <a:off x="7504449" y="3665882"/>
            <a:ext cx="0" cy="233700"/>
          </a:xfrm>
          <a:prstGeom prst="straightConnector1">
            <a:avLst/>
          </a:prstGeom>
          <a:noFill/>
          <a:ln cap="flat" cmpd="sng" w="9525">
            <a:solidFill>
              <a:schemeClr val="dk2"/>
            </a:solidFill>
            <a:prstDash val="solid"/>
            <a:round/>
            <a:headEnd len="med" w="med" type="none"/>
            <a:tailEnd len="med" w="med" type="triangle"/>
          </a:ln>
        </p:spPr>
      </p:cxnSp>
      <p:sp>
        <p:nvSpPr>
          <p:cNvPr id="150" name="Google Shape;150;p24"/>
          <p:cNvSpPr/>
          <p:nvPr/>
        </p:nvSpPr>
        <p:spPr>
          <a:xfrm>
            <a:off x="288850" y="3651932"/>
            <a:ext cx="8376900" cy="1062900"/>
          </a:xfrm>
          <a:prstGeom prst="rect">
            <a:avLst/>
          </a:prstGeom>
          <a:no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4"/>
          <p:cNvSpPr txBox="1"/>
          <p:nvPr/>
        </p:nvSpPr>
        <p:spPr>
          <a:xfrm>
            <a:off x="5530500" y="4716507"/>
            <a:ext cx="3289500" cy="26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34343"/>
                </a:solidFill>
                <a:latin typeface="Lato"/>
                <a:ea typeface="Lato"/>
                <a:cs typeface="Lato"/>
                <a:sym typeface="Lato"/>
              </a:rPr>
              <a:t>*Example does not represent all cases</a:t>
            </a:r>
            <a:endParaRPr b="1">
              <a:solidFill>
                <a:srgbClr val="434343"/>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2400250" y="575950"/>
            <a:ext cx="6321600" cy="9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Challenge</a:t>
            </a:r>
            <a:endParaRPr/>
          </a:p>
        </p:txBody>
      </p:sp>
      <p:sp>
        <p:nvSpPr>
          <p:cNvPr id="157" name="Google Shape;157;p25"/>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2"/>
              </a:buClr>
              <a:buSzPts val="1100"/>
              <a:buFont typeface="Arial"/>
              <a:buNone/>
            </a:pPr>
            <a:r>
              <a:rPr lang="en"/>
              <a:t>I have an electric kettle that I use to heat water to make coffee in the morning, but it gets too hot.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6"/>
          <p:cNvSpPr txBox="1"/>
          <p:nvPr>
            <p:ph type="title"/>
          </p:nvPr>
        </p:nvSpPr>
        <p:spPr>
          <a:xfrm>
            <a:off x="2400250" y="575950"/>
            <a:ext cx="6321600" cy="9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Challenge</a:t>
            </a:r>
            <a:endParaRPr/>
          </a:p>
        </p:txBody>
      </p:sp>
      <p:sp>
        <p:nvSpPr>
          <p:cNvPr id="163" name="Google Shape;163;p26"/>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I have an electric kettle that I use to heat water to make coffee in the morning, but it gets too hot. Can you help me?</a:t>
            </a:r>
            <a:endParaRPr/>
          </a:p>
          <a:p>
            <a:pPr indent="0" lvl="0" marL="0" rtl="0" algn="l">
              <a:spcBef>
                <a:spcPts val="1600"/>
              </a:spcBef>
              <a:spcAft>
                <a:spcPts val="0"/>
              </a:spcAft>
              <a:buNone/>
            </a:pPr>
            <a:r>
              <a:t/>
            </a:r>
            <a:endParaRPr/>
          </a:p>
          <a:p>
            <a:pPr indent="0" lvl="0" marL="0" rtl="0" algn="l">
              <a:spcBef>
                <a:spcPts val="1600"/>
              </a:spcBef>
              <a:spcAft>
                <a:spcPts val="0"/>
              </a:spcAft>
              <a:buNone/>
            </a:pPr>
            <a:r>
              <a:rPr b="1" lang="en" sz="2400" u="sng"/>
              <a:t>Write down your thoughts.</a:t>
            </a:r>
            <a:endParaRPr b="1" sz="2400" u="sng"/>
          </a:p>
          <a:p>
            <a:pPr indent="0" lvl="0" marL="0" rtl="0" algn="l">
              <a:spcBef>
                <a:spcPts val="1600"/>
              </a:spcBef>
              <a:spcAft>
                <a:spcPts val="0"/>
              </a:spcAft>
              <a:buNone/>
            </a:pPr>
            <a:r>
              <a:rPr b="1" lang="en"/>
              <a:t>What’s the goal?</a:t>
            </a:r>
            <a:endParaRPr/>
          </a:p>
          <a:p>
            <a:pPr indent="0" lvl="0" marL="0" rtl="0" algn="l">
              <a:spcBef>
                <a:spcPts val="1600"/>
              </a:spcBef>
              <a:spcAft>
                <a:spcPts val="1600"/>
              </a:spcAft>
              <a:buNone/>
            </a:pPr>
            <a:r>
              <a:rPr b="1" lang="en"/>
              <a:t>How do you define success?</a:t>
            </a:r>
            <a:endParaRPr b="1"/>
          </a:p>
        </p:txBody>
      </p:sp>
      <p:pic>
        <p:nvPicPr>
          <p:cNvPr id="164" name="Google Shape;164;p26"/>
          <p:cNvPicPr preferRelativeResize="0"/>
          <p:nvPr/>
        </p:nvPicPr>
        <p:blipFill rotWithShape="1">
          <a:blip r:embed="rId3">
            <a:alphaModFix/>
          </a:blip>
          <a:srcRect b="0" l="0" r="80944" t="0"/>
          <a:stretch/>
        </p:blipFill>
        <p:spPr>
          <a:xfrm>
            <a:off x="139750" y="575950"/>
            <a:ext cx="1742451" cy="17197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2400250" y="575950"/>
            <a:ext cx="6321600" cy="9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Challenge</a:t>
            </a:r>
            <a:endParaRPr/>
          </a:p>
        </p:txBody>
      </p:sp>
      <p:sp>
        <p:nvSpPr>
          <p:cNvPr id="170" name="Google Shape;170;p27"/>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have an electric kettle that I use to heat water to make coffee in the morning, but it gets too hot. Can you help me?</a:t>
            </a:r>
            <a:endParaRPr/>
          </a:p>
          <a:p>
            <a:pPr indent="0" lvl="0" marL="0" rtl="0" algn="l">
              <a:spcBef>
                <a:spcPts val="1600"/>
              </a:spcBef>
              <a:spcAft>
                <a:spcPts val="0"/>
              </a:spcAft>
              <a:buNone/>
            </a:pPr>
            <a:r>
              <a:t/>
            </a:r>
            <a:endParaRPr/>
          </a:p>
          <a:p>
            <a:pPr indent="0" lvl="0" marL="0" rtl="0" algn="l">
              <a:spcBef>
                <a:spcPts val="1600"/>
              </a:spcBef>
              <a:spcAft>
                <a:spcPts val="0"/>
              </a:spcAft>
              <a:buNone/>
            </a:pPr>
            <a:r>
              <a:rPr b="1" lang="en"/>
              <a:t>What’s the goal?</a:t>
            </a:r>
            <a:r>
              <a:rPr lang="en"/>
              <a:t> </a:t>
            </a:r>
            <a:br>
              <a:rPr lang="en"/>
            </a:br>
            <a:r>
              <a:rPr lang="en"/>
              <a:t>(</a:t>
            </a:r>
            <a:r>
              <a:rPr i="1" lang="en"/>
              <a:t>I want better coffee, more consistently</a:t>
            </a:r>
            <a:r>
              <a:rPr lang="en"/>
              <a:t>)</a:t>
            </a:r>
            <a:endParaRPr/>
          </a:p>
          <a:p>
            <a:pPr indent="0" lvl="0" marL="0" rtl="0" algn="l">
              <a:spcBef>
                <a:spcPts val="1600"/>
              </a:spcBef>
              <a:spcAft>
                <a:spcPts val="1600"/>
              </a:spcAft>
              <a:buNone/>
            </a:pPr>
            <a:r>
              <a:rPr b="1" lang="en"/>
              <a:t>How do you define success? </a:t>
            </a:r>
            <a:br>
              <a:rPr b="1" lang="en"/>
            </a:br>
            <a:r>
              <a:rPr lang="en"/>
              <a:t>(</a:t>
            </a:r>
            <a:r>
              <a:rPr i="1" lang="en"/>
              <a:t>You address my needs and I </a:t>
            </a:r>
            <a:r>
              <a:rPr i="1" lang="en"/>
              <a:t>adopt</a:t>
            </a:r>
            <a:r>
              <a:rPr i="1" lang="en"/>
              <a:t> your design</a:t>
            </a:r>
            <a:r>
              <a:rPr lang="en"/>
              <a:t>)</a:t>
            </a:r>
            <a:endParaRPr/>
          </a:p>
        </p:txBody>
      </p:sp>
      <p:pic>
        <p:nvPicPr>
          <p:cNvPr id="171" name="Google Shape;171;p27"/>
          <p:cNvPicPr preferRelativeResize="0"/>
          <p:nvPr/>
        </p:nvPicPr>
        <p:blipFill rotWithShape="1">
          <a:blip r:embed="rId3">
            <a:alphaModFix/>
          </a:blip>
          <a:srcRect b="0" l="0" r="80944" t="0"/>
          <a:stretch/>
        </p:blipFill>
        <p:spPr>
          <a:xfrm>
            <a:off x="139750" y="575950"/>
            <a:ext cx="1742451" cy="17197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can we achieve success?</a:t>
            </a:r>
            <a:endParaRPr/>
          </a:p>
        </p:txBody>
      </p:sp>
      <p:sp>
        <p:nvSpPr>
          <p:cNvPr id="177" name="Google Shape;177;p28"/>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If success is defined by the adoption of the new design, it must be desirable, viable and feasible.</a:t>
            </a:r>
            <a:endParaRPr/>
          </a:p>
        </p:txBody>
      </p:sp>
      <p:pic>
        <p:nvPicPr>
          <p:cNvPr id="178" name="Google Shape;178;p28"/>
          <p:cNvPicPr preferRelativeResize="0"/>
          <p:nvPr/>
        </p:nvPicPr>
        <p:blipFill>
          <a:blip r:embed="rId3">
            <a:alphaModFix/>
          </a:blip>
          <a:stretch>
            <a:fillRect/>
          </a:stretch>
        </p:blipFill>
        <p:spPr>
          <a:xfrm>
            <a:off x="4076375" y="2473600"/>
            <a:ext cx="2538030" cy="20264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9"/>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frame this design challenge using a “Point of view” statement.</a:t>
            </a:r>
            <a:endParaRPr/>
          </a:p>
          <a:p>
            <a:pPr indent="0" lvl="0" marL="0" rtl="0" algn="l">
              <a:spcBef>
                <a:spcPts val="1600"/>
              </a:spcBef>
              <a:spcAft>
                <a:spcPts val="0"/>
              </a:spcAft>
              <a:buNone/>
            </a:pPr>
            <a:r>
              <a:rPr lang="en"/>
              <a:t>This is a handy tool which can define the scope of the project and inspire action.</a:t>
            </a:r>
            <a:endParaRPr/>
          </a:p>
          <a:p>
            <a:pPr indent="0" lvl="0" marL="0" rtl="0" algn="ctr">
              <a:spcBef>
                <a:spcPts val="1600"/>
              </a:spcBef>
              <a:spcAft>
                <a:spcPts val="1600"/>
              </a:spcAft>
              <a:buNone/>
            </a:pPr>
            <a:r>
              <a:rPr lang="en"/>
              <a:t>“</a:t>
            </a:r>
            <a:r>
              <a:rPr lang="en" u="sng"/>
              <a:t>____</a:t>
            </a:r>
            <a:r>
              <a:rPr i="1" lang="en" u="sng"/>
              <a:t>User</a:t>
            </a:r>
            <a:r>
              <a:rPr lang="en" u="sng"/>
              <a:t>____</a:t>
            </a:r>
            <a:r>
              <a:rPr lang="en"/>
              <a:t> needs  </a:t>
            </a:r>
            <a:r>
              <a:rPr lang="en" u="sng"/>
              <a:t>____</a:t>
            </a:r>
            <a:r>
              <a:rPr i="1" lang="en" u="sng"/>
              <a:t>unmet need</a:t>
            </a:r>
            <a:r>
              <a:rPr lang="en" u="sng"/>
              <a:t>____</a:t>
            </a:r>
            <a:r>
              <a:rPr lang="en"/>
              <a:t> because </a:t>
            </a:r>
            <a:br>
              <a:rPr lang="en"/>
            </a:br>
            <a:r>
              <a:rPr lang="en" u="sng"/>
              <a:t>____</a:t>
            </a:r>
            <a:r>
              <a:rPr i="1" lang="en" u="sng"/>
              <a:t>surprising insight</a:t>
            </a:r>
            <a:r>
              <a:rPr lang="en" u="sng"/>
              <a:t>____</a:t>
            </a:r>
            <a:r>
              <a:rPr lang="en"/>
              <a:t>”</a:t>
            </a:r>
            <a:endParaRPr/>
          </a:p>
        </p:txBody>
      </p:sp>
      <p:pic>
        <p:nvPicPr>
          <p:cNvPr id="185" name="Google Shape;185;p29"/>
          <p:cNvPicPr preferRelativeResize="0"/>
          <p:nvPr/>
        </p:nvPicPr>
        <p:blipFill rotWithShape="1">
          <a:blip r:embed="rId3">
            <a:alphaModFix/>
          </a:blip>
          <a:srcRect b="0" l="20372" r="60572" t="0"/>
          <a:stretch/>
        </p:blipFill>
        <p:spPr>
          <a:xfrm>
            <a:off x="139750" y="575950"/>
            <a:ext cx="1742451" cy="17197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Statement/Scope</a:t>
            </a:r>
            <a:endParaRPr/>
          </a:p>
        </p:txBody>
      </p:sp>
      <p:sp>
        <p:nvSpPr>
          <p:cNvPr id="191" name="Google Shape;191;p30"/>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electric kettle needs to heat the water less.</a:t>
            </a:r>
            <a:endParaRPr/>
          </a:p>
          <a:p>
            <a:pPr indent="0" lvl="0" marL="0" rtl="0" algn="ctr">
              <a:spcBef>
                <a:spcPts val="1600"/>
              </a:spcBef>
              <a:spcAft>
                <a:spcPts val="0"/>
              </a:spcAft>
              <a:buNone/>
            </a:pPr>
            <a:r>
              <a:rPr b="1" lang="en"/>
              <a:t>vs.</a:t>
            </a:r>
            <a:endParaRPr/>
          </a:p>
          <a:p>
            <a:pPr indent="0" lvl="0" marL="0" rtl="0" algn="l">
              <a:spcBef>
                <a:spcPts val="1600"/>
              </a:spcBef>
              <a:spcAft>
                <a:spcPts val="1600"/>
              </a:spcAft>
              <a:buNone/>
            </a:pPr>
            <a:r>
              <a:rPr lang="en"/>
              <a:t>Alex needs a way to make better coffee more consistently because his electric kettle overheats the water.</a:t>
            </a:r>
            <a:endParaRPr/>
          </a:p>
        </p:txBody>
      </p:sp>
      <p:pic>
        <p:nvPicPr>
          <p:cNvPr id="192" name="Google Shape;192;p30"/>
          <p:cNvPicPr preferRelativeResize="0"/>
          <p:nvPr/>
        </p:nvPicPr>
        <p:blipFill rotWithShape="1">
          <a:blip r:embed="rId3">
            <a:alphaModFix/>
          </a:blip>
          <a:srcRect b="0" l="20372" r="60572" t="0"/>
          <a:stretch/>
        </p:blipFill>
        <p:spPr>
          <a:xfrm>
            <a:off x="139750" y="575950"/>
            <a:ext cx="1742451" cy="17197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else do you need to know?</a:t>
            </a:r>
            <a:endParaRPr/>
          </a:p>
        </p:txBody>
      </p:sp>
      <p:sp>
        <p:nvSpPr>
          <p:cNvPr id="198" name="Google Shape;198;p31"/>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Alex needs a way to make </a:t>
            </a:r>
            <a:r>
              <a:rPr i="1" lang="en"/>
              <a:t>better coffee</a:t>
            </a:r>
            <a:r>
              <a:rPr lang="en"/>
              <a:t> </a:t>
            </a:r>
            <a:r>
              <a:rPr lang="en" u="sng"/>
              <a:t>more consistently</a:t>
            </a:r>
            <a:r>
              <a:rPr lang="en"/>
              <a:t> because </a:t>
            </a:r>
            <a:r>
              <a:rPr lang="en" u="sng"/>
              <a:t>his electric kettle</a:t>
            </a:r>
            <a:r>
              <a:rPr lang="en"/>
              <a:t> </a:t>
            </a:r>
            <a:r>
              <a:rPr i="1" lang="en"/>
              <a:t>overheats</a:t>
            </a:r>
            <a:r>
              <a:rPr lang="en"/>
              <a:t> the water.</a:t>
            </a:r>
            <a:endParaRPr/>
          </a:p>
        </p:txBody>
      </p:sp>
      <p:pic>
        <p:nvPicPr>
          <p:cNvPr id="199" name="Google Shape;199;p31"/>
          <p:cNvPicPr preferRelativeResize="0"/>
          <p:nvPr/>
        </p:nvPicPr>
        <p:blipFill rotWithShape="1">
          <a:blip r:embed="rId3">
            <a:alphaModFix/>
          </a:blip>
          <a:srcRect b="0" l="0" r="80944" t="0"/>
          <a:stretch/>
        </p:blipFill>
        <p:spPr>
          <a:xfrm>
            <a:off x="139750" y="575950"/>
            <a:ext cx="1742451" cy="1719751"/>
          </a:xfrm>
          <a:prstGeom prst="rect">
            <a:avLst/>
          </a:prstGeom>
          <a:noFill/>
          <a:ln>
            <a:noFill/>
          </a:ln>
        </p:spPr>
      </p:pic>
      <p:sp>
        <p:nvSpPr>
          <p:cNvPr id="200" name="Google Shape;200;p31"/>
          <p:cNvSpPr/>
          <p:nvPr/>
        </p:nvSpPr>
        <p:spPr>
          <a:xfrm>
            <a:off x="167704" y="2503975"/>
            <a:ext cx="1891500" cy="59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LAB 1</a:t>
            </a:r>
            <a:endParaRPr b="1">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6" name="Shape 76"/>
        <p:cNvGrpSpPr/>
        <p:nvPr/>
      </p:nvGrpSpPr>
      <p:grpSpPr>
        <a:xfrm>
          <a:off x="0" y="0"/>
          <a:ext cx="0" cy="0"/>
          <a:chOff x="0" y="0"/>
          <a:chExt cx="0" cy="0"/>
        </a:xfrm>
      </p:grpSpPr>
      <p:pic>
        <p:nvPicPr>
          <p:cNvPr id="77" name="Google Shape;77;p14"/>
          <p:cNvPicPr preferRelativeResize="0"/>
          <p:nvPr/>
        </p:nvPicPr>
        <p:blipFill rotWithShape="1">
          <a:blip r:embed="rId4">
            <a:alphaModFix/>
          </a:blip>
          <a:srcRect b="0" l="0" r="0" t="0"/>
          <a:stretch/>
        </p:blipFill>
        <p:spPr>
          <a:xfrm>
            <a:off x="198311" y="148050"/>
            <a:ext cx="1241700" cy="1241700"/>
          </a:xfrm>
          <a:prstGeom prst="rect">
            <a:avLst/>
          </a:prstGeom>
          <a:noFill/>
          <a:ln>
            <a:noFill/>
          </a:ln>
        </p:spPr>
      </p:pic>
      <p:pic>
        <p:nvPicPr>
          <p:cNvPr id="78" name="Google Shape;78;p14"/>
          <p:cNvPicPr preferRelativeResize="0"/>
          <p:nvPr/>
        </p:nvPicPr>
        <p:blipFill>
          <a:blip r:embed="rId5">
            <a:alphaModFix/>
          </a:blip>
          <a:stretch>
            <a:fillRect/>
          </a:stretch>
        </p:blipFill>
        <p:spPr>
          <a:xfrm>
            <a:off x="198303" y="4044519"/>
            <a:ext cx="870352" cy="870352"/>
          </a:xfrm>
          <a:prstGeom prst="rect">
            <a:avLst/>
          </a:prstGeom>
          <a:noFill/>
          <a:ln>
            <a:noFill/>
          </a:ln>
        </p:spPr>
      </p:pic>
      <p:sp>
        <p:nvSpPr>
          <p:cNvPr id="79" name="Google Shape;79;p14"/>
          <p:cNvSpPr txBox="1"/>
          <p:nvPr/>
        </p:nvSpPr>
        <p:spPr>
          <a:xfrm>
            <a:off x="1068650" y="4239432"/>
            <a:ext cx="2130600" cy="3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Raleway"/>
                <a:ea typeface="Raleway"/>
                <a:cs typeface="Raleway"/>
                <a:sym typeface="Raleway"/>
              </a:rPr>
              <a:t>Alex Pagano</a:t>
            </a:r>
            <a:endParaRPr b="1" sz="1200">
              <a:solidFill>
                <a:schemeClr val="lt1"/>
              </a:solidFill>
              <a:latin typeface="Raleway"/>
              <a:ea typeface="Raleway"/>
              <a:cs typeface="Raleway"/>
              <a:sym typeface="Raleway"/>
            </a:endParaRPr>
          </a:p>
          <a:p>
            <a:pPr indent="0" lvl="0" marL="0" rtl="0" algn="l">
              <a:spcBef>
                <a:spcPts val="0"/>
              </a:spcBef>
              <a:spcAft>
                <a:spcPts val="0"/>
              </a:spcAft>
              <a:buNone/>
            </a:pPr>
            <a:r>
              <a:rPr b="1" lang="en" sz="1200">
                <a:solidFill>
                  <a:schemeClr val="lt1"/>
                </a:solidFill>
                <a:latin typeface="Raleway"/>
                <a:ea typeface="Raleway"/>
                <a:cs typeface="Raleway"/>
                <a:sym typeface="Raleway"/>
              </a:rPr>
              <a:t>Senior Design Strategist</a:t>
            </a:r>
            <a:endParaRPr b="1" sz="1200">
              <a:solidFill>
                <a:schemeClr val="lt1"/>
              </a:solidFill>
              <a:latin typeface="Raleway"/>
              <a:ea typeface="Raleway"/>
              <a:cs typeface="Raleway"/>
              <a:sym typeface="Raleway"/>
            </a:endParaRPr>
          </a:p>
          <a:p>
            <a:pPr indent="0" lvl="0" marL="0" rtl="0" algn="l">
              <a:spcBef>
                <a:spcPts val="0"/>
              </a:spcBef>
              <a:spcAft>
                <a:spcPts val="0"/>
              </a:spcAft>
              <a:buNone/>
            </a:pPr>
            <a:r>
              <a:rPr b="1" lang="en" sz="1200">
                <a:solidFill>
                  <a:schemeClr val="lt1"/>
                </a:solidFill>
                <a:latin typeface="Raleway"/>
                <a:ea typeface="Raleway"/>
                <a:cs typeface="Raleway"/>
                <a:sym typeface="Raleway"/>
              </a:rPr>
              <a:t>apagano2@illinois.edu</a:t>
            </a:r>
            <a:endParaRPr b="1" sz="1200">
              <a:solidFill>
                <a:schemeClr val="lt1"/>
              </a:solidFill>
              <a:latin typeface="Raleway"/>
              <a:ea typeface="Raleway"/>
              <a:cs typeface="Raleway"/>
              <a:sym typeface="Raleway"/>
            </a:endParaRPr>
          </a:p>
        </p:txBody>
      </p:sp>
      <p:sp>
        <p:nvSpPr>
          <p:cNvPr id="80" name="Google Shape;80;p14"/>
          <p:cNvSpPr txBox="1"/>
          <p:nvPr/>
        </p:nvSpPr>
        <p:spPr>
          <a:xfrm>
            <a:off x="2003013" y="2872238"/>
            <a:ext cx="5573100" cy="87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chemeClr val="lt1"/>
                </a:solidFill>
                <a:latin typeface="Raleway"/>
                <a:ea typeface="Raleway"/>
                <a:cs typeface="Raleway"/>
                <a:sym typeface="Raleway"/>
              </a:rPr>
              <a:t>Coming Fall 2020!</a:t>
            </a:r>
            <a:endParaRPr b="1" sz="4800">
              <a:solidFill>
                <a:schemeClr val="lt1"/>
              </a:solidFill>
              <a:latin typeface="Raleway"/>
              <a:ea typeface="Raleway"/>
              <a:cs typeface="Raleway"/>
              <a:sym typeface="Ralewa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2"/>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else do you need to know?</a:t>
            </a:r>
            <a:endParaRPr/>
          </a:p>
        </p:txBody>
      </p:sp>
      <p:sp>
        <p:nvSpPr>
          <p:cNvPr id="206" name="Google Shape;206;p32"/>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kettle do you use? → What system is in place currently?</a:t>
            </a:r>
            <a:endParaRPr/>
          </a:p>
          <a:p>
            <a:pPr indent="0" lvl="0" marL="0" rtl="0" algn="l">
              <a:spcBef>
                <a:spcPts val="1600"/>
              </a:spcBef>
              <a:spcAft>
                <a:spcPts val="0"/>
              </a:spcAft>
              <a:buNone/>
            </a:pPr>
            <a:r>
              <a:rPr lang="en"/>
              <a:t>How do you use it? → What’s the experience like?</a:t>
            </a:r>
            <a:endParaRPr/>
          </a:p>
          <a:p>
            <a:pPr indent="0" lvl="0" marL="0" rtl="0" algn="l">
              <a:spcBef>
                <a:spcPts val="1600"/>
              </a:spcBef>
              <a:spcAft>
                <a:spcPts val="0"/>
              </a:spcAft>
              <a:buNone/>
            </a:pPr>
            <a:r>
              <a:rPr lang="en"/>
              <a:t>How do you like your coffee? → What’s the target?</a:t>
            </a:r>
            <a:endParaRPr/>
          </a:p>
          <a:p>
            <a:pPr indent="0" lvl="0" marL="0" rtl="0" algn="l">
              <a:spcBef>
                <a:spcPts val="1600"/>
              </a:spcBef>
              <a:spcAft>
                <a:spcPts val="1600"/>
              </a:spcAft>
              <a:buNone/>
            </a:pPr>
            <a:r>
              <a:rPr lang="en"/>
              <a:t>…?</a:t>
            </a:r>
            <a:endParaRPr/>
          </a:p>
        </p:txBody>
      </p:sp>
      <p:pic>
        <p:nvPicPr>
          <p:cNvPr id="207" name="Google Shape;207;p32"/>
          <p:cNvPicPr preferRelativeResize="0"/>
          <p:nvPr/>
        </p:nvPicPr>
        <p:blipFill rotWithShape="1">
          <a:blip r:embed="rId3">
            <a:alphaModFix/>
          </a:blip>
          <a:srcRect b="0" l="0" r="80944" t="0"/>
          <a:stretch/>
        </p:blipFill>
        <p:spPr>
          <a:xfrm>
            <a:off x="139750" y="575950"/>
            <a:ext cx="1742451" cy="17197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else do you need to know?</a:t>
            </a:r>
            <a:endParaRPr/>
          </a:p>
        </p:txBody>
      </p:sp>
      <p:sp>
        <p:nvSpPr>
          <p:cNvPr id="213" name="Google Shape;213;p33"/>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What kettle do you use? → What system is in place currently?</a:t>
            </a:r>
            <a:endParaRPr/>
          </a:p>
          <a:p>
            <a:pPr indent="0" lvl="0" marL="0" rtl="0" algn="l">
              <a:lnSpc>
                <a:spcPct val="100000"/>
              </a:lnSpc>
              <a:spcBef>
                <a:spcPts val="1600"/>
              </a:spcBef>
              <a:spcAft>
                <a:spcPts val="0"/>
              </a:spcAft>
              <a:buNone/>
            </a:pPr>
            <a:r>
              <a:rPr lang="en"/>
              <a:t>	</a:t>
            </a:r>
            <a:r>
              <a:rPr i="1" lang="en"/>
              <a:t>A</a:t>
            </a:r>
            <a:r>
              <a:rPr i="1" lang="en"/>
              <a:t>mazonBasics </a:t>
            </a:r>
            <a:r>
              <a:rPr i="1" lang="en" u="sng">
                <a:solidFill>
                  <a:schemeClr val="hlink"/>
                </a:solidFill>
                <a:hlinkClick r:id="rId3"/>
              </a:rPr>
              <a:t>(link)</a:t>
            </a:r>
            <a:endParaRPr i="1"/>
          </a:p>
          <a:p>
            <a:pPr indent="0" lvl="0" marL="0" rtl="0" algn="l">
              <a:lnSpc>
                <a:spcPct val="100000"/>
              </a:lnSpc>
              <a:spcBef>
                <a:spcPts val="1600"/>
              </a:spcBef>
              <a:spcAft>
                <a:spcPts val="0"/>
              </a:spcAft>
              <a:buNone/>
            </a:pPr>
            <a:r>
              <a:rPr lang="en"/>
              <a:t>How do you use it? → What’s the experience like?</a:t>
            </a:r>
            <a:endParaRPr/>
          </a:p>
          <a:p>
            <a:pPr indent="0" lvl="0" marL="0" rtl="0" algn="l">
              <a:lnSpc>
                <a:spcPct val="100000"/>
              </a:lnSpc>
              <a:spcBef>
                <a:spcPts val="1600"/>
              </a:spcBef>
              <a:spcAft>
                <a:spcPts val="0"/>
              </a:spcAft>
              <a:buNone/>
            </a:pPr>
            <a:r>
              <a:rPr lang="en"/>
              <a:t>	</a:t>
            </a:r>
            <a:r>
              <a:rPr i="1" lang="en"/>
              <a:t>I use a non-contact thermometer and turn it off by hand</a:t>
            </a:r>
            <a:endParaRPr i="1"/>
          </a:p>
          <a:p>
            <a:pPr indent="0" lvl="0" marL="0" rtl="0" algn="l">
              <a:lnSpc>
                <a:spcPct val="100000"/>
              </a:lnSpc>
              <a:spcBef>
                <a:spcPts val="1600"/>
              </a:spcBef>
              <a:spcAft>
                <a:spcPts val="0"/>
              </a:spcAft>
              <a:buNone/>
            </a:pPr>
            <a:r>
              <a:rPr lang="en"/>
              <a:t>How do you like your coffee? → What’s the target?</a:t>
            </a:r>
            <a:endParaRPr/>
          </a:p>
          <a:p>
            <a:pPr indent="0" lvl="0" marL="457200" rtl="0" algn="l">
              <a:lnSpc>
                <a:spcPct val="100000"/>
              </a:lnSpc>
              <a:spcBef>
                <a:spcPts val="1600"/>
              </a:spcBef>
              <a:spcAft>
                <a:spcPts val="1600"/>
              </a:spcAft>
              <a:buNone/>
            </a:pPr>
            <a:r>
              <a:rPr i="1" lang="en"/>
              <a:t>Cream no sugar, thanks. Aeropress, 2 scoops fresh grounds, water heated &lt;180 F</a:t>
            </a:r>
            <a:endParaRPr i="1"/>
          </a:p>
        </p:txBody>
      </p:sp>
      <p:pic>
        <p:nvPicPr>
          <p:cNvPr id="214" name="Google Shape;214;p33"/>
          <p:cNvPicPr preferRelativeResize="0"/>
          <p:nvPr/>
        </p:nvPicPr>
        <p:blipFill>
          <a:blip r:embed="rId4">
            <a:alphaModFix/>
          </a:blip>
          <a:stretch>
            <a:fillRect/>
          </a:stretch>
        </p:blipFill>
        <p:spPr>
          <a:xfrm>
            <a:off x="373600" y="2764066"/>
            <a:ext cx="1742448" cy="2018280"/>
          </a:xfrm>
          <a:prstGeom prst="rect">
            <a:avLst/>
          </a:prstGeom>
          <a:noFill/>
          <a:ln>
            <a:noFill/>
          </a:ln>
        </p:spPr>
      </p:pic>
      <p:pic>
        <p:nvPicPr>
          <p:cNvPr id="215" name="Google Shape;215;p33"/>
          <p:cNvPicPr preferRelativeResize="0"/>
          <p:nvPr/>
        </p:nvPicPr>
        <p:blipFill rotWithShape="1">
          <a:blip r:embed="rId5">
            <a:alphaModFix/>
          </a:blip>
          <a:srcRect b="0" l="0" r="80944" t="0"/>
          <a:stretch/>
        </p:blipFill>
        <p:spPr>
          <a:xfrm>
            <a:off x="139750" y="575950"/>
            <a:ext cx="1742451" cy="17197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Revised POV</a:t>
            </a:r>
            <a:endParaRPr/>
          </a:p>
        </p:txBody>
      </p:sp>
      <p:sp>
        <p:nvSpPr>
          <p:cNvPr id="221" name="Google Shape;221;p3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Alex needs an effortless and consistent way to make high quality coffee because stopping his electric kettle by hand demands too much attention.</a:t>
            </a:r>
            <a:endParaRPr/>
          </a:p>
        </p:txBody>
      </p:sp>
      <p:pic>
        <p:nvPicPr>
          <p:cNvPr id="222" name="Google Shape;222;p34"/>
          <p:cNvPicPr preferRelativeResize="0"/>
          <p:nvPr/>
        </p:nvPicPr>
        <p:blipFill rotWithShape="1">
          <a:blip r:embed="rId3">
            <a:alphaModFix/>
          </a:blip>
          <a:srcRect b="0" l="20372" r="60572" t="0"/>
          <a:stretch/>
        </p:blipFill>
        <p:spPr>
          <a:xfrm>
            <a:off x="139750" y="575950"/>
            <a:ext cx="1742451" cy="17197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might we...</a:t>
            </a:r>
            <a:endParaRPr/>
          </a:p>
        </p:txBody>
      </p:sp>
      <p:sp>
        <p:nvSpPr>
          <p:cNvPr id="228" name="Google Shape;228;p35"/>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might we </a:t>
            </a:r>
            <a:r>
              <a:rPr lang="en"/>
              <a:t>create</a:t>
            </a:r>
            <a:r>
              <a:rPr lang="en"/>
              <a:t> better coffee?</a:t>
            </a:r>
            <a:endParaRPr/>
          </a:p>
          <a:p>
            <a:pPr indent="0" lvl="0" marL="0" rtl="0" algn="l">
              <a:spcBef>
                <a:spcPts val="1600"/>
              </a:spcBef>
              <a:spcAft>
                <a:spcPts val="0"/>
              </a:spcAft>
              <a:buNone/>
            </a:pPr>
            <a:r>
              <a:rPr lang="en"/>
              <a:t>How might we make coffee making a more consistent experience?</a:t>
            </a:r>
            <a:endParaRPr/>
          </a:p>
          <a:p>
            <a:pPr indent="0" lvl="0" marL="0" rtl="0" algn="l">
              <a:spcBef>
                <a:spcPts val="1600"/>
              </a:spcBef>
              <a:spcAft>
                <a:spcPts val="0"/>
              </a:spcAft>
              <a:buNone/>
            </a:pPr>
            <a:r>
              <a:rPr lang="en"/>
              <a:t>How might we control the temperature of the water?</a:t>
            </a:r>
            <a:endParaRPr/>
          </a:p>
          <a:p>
            <a:pPr indent="0" lvl="0" marL="0" rtl="0" algn="l">
              <a:spcBef>
                <a:spcPts val="1600"/>
              </a:spcBef>
              <a:spcAft>
                <a:spcPts val="1600"/>
              </a:spcAft>
              <a:buNone/>
            </a:pPr>
            <a:r>
              <a:rPr lang="en"/>
              <a:t>How might we minimize effort?</a:t>
            </a:r>
            <a:endParaRPr/>
          </a:p>
        </p:txBody>
      </p:sp>
      <p:sp>
        <p:nvSpPr>
          <p:cNvPr id="229" name="Google Shape;229;p35"/>
          <p:cNvSpPr/>
          <p:nvPr/>
        </p:nvSpPr>
        <p:spPr>
          <a:xfrm>
            <a:off x="167704" y="2503975"/>
            <a:ext cx="1891500" cy="59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LAB 2</a:t>
            </a:r>
            <a:endParaRPr b="1">
              <a:solidFill>
                <a:srgbClr val="FFFFFF"/>
              </a:solidFill>
            </a:endParaRPr>
          </a:p>
        </p:txBody>
      </p:sp>
      <p:pic>
        <p:nvPicPr>
          <p:cNvPr id="230" name="Google Shape;230;p35"/>
          <p:cNvPicPr preferRelativeResize="0"/>
          <p:nvPr/>
        </p:nvPicPr>
        <p:blipFill rotWithShape="1">
          <a:blip r:embed="rId3">
            <a:alphaModFix/>
          </a:blip>
          <a:srcRect b="0" l="40944" r="39999" t="0"/>
          <a:stretch/>
        </p:blipFill>
        <p:spPr>
          <a:xfrm>
            <a:off x="139750" y="575950"/>
            <a:ext cx="1742451" cy="17197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Ideation</a:t>
            </a:r>
            <a:endParaRPr/>
          </a:p>
        </p:txBody>
      </p:sp>
      <p:sp>
        <p:nvSpPr>
          <p:cNvPr id="236" name="Google Shape;236;p36"/>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Come up with a  bunch of ideas that might work to address the HMW questions.</a:t>
            </a:r>
            <a:endParaRPr/>
          </a:p>
          <a:p>
            <a:pPr indent="0" lvl="0" marL="0" rtl="0" algn="l">
              <a:spcBef>
                <a:spcPts val="1600"/>
              </a:spcBef>
              <a:spcAft>
                <a:spcPts val="1600"/>
              </a:spcAft>
              <a:buNone/>
            </a:pPr>
            <a:r>
              <a:t/>
            </a:r>
            <a:endParaRPr/>
          </a:p>
        </p:txBody>
      </p:sp>
      <p:pic>
        <p:nvPicPr>
          <p:cNvPr id="237" name="Google Shape;237;p36"/>
          <p:cNvPicPr preferRelativeResize="0"/>
          <p:nvPr/>
        </p:nvPicPr>
        <p:blipFill>
          <a:blip r:embed="rId3">
            <a:alphaModFix/>
          </a:blip>
          <a:stretch>
            <a:fillRect/>
          </a:stretch>
        </p:blipFill>
        <p:spPr>
          <a:xfrm>
            <a:off x="4508388" y="2394300"/>
            <a:ext cx="2105313" cy="1945057"/>
          </a:xfrm>
          <a:prstGeom prst="rect">
            <a:avLst/>
          </a:prstGeom>
          <a:noFill/>
          <a:ln>
            <a:noFill/>
          </a:ln>
        </p:spPr>
      </p:pic>
      <p:pic>
        <p:nvPicPr>
          <p:cNvPr id="238" name="Google Shape;238;p36"/>
          <p:cNvPicPr preferRelativeResize="0"/>
          <p:nvPr/>
        </p:nvPicPr>
        <p:blipFill rotWithShape="1">
          <a:blip r:embed="rId4">
            <a:alphaModFix/>
          </a:blip>
          <a:srcRect b="0" l="40944" r="39999" t="0"/>
          <a:stretch/>
        </p:blipFill>
        <p:spPr>
          <a:xfrm>
            <a:off x="139750" y="575950"/>
            <a:ext cx="1742451" cy="17197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might we create </a:t>
            </a:r>
            <a:r>
              <a:rPr i="1" lang="en"/>
              <a:t>better</a:t>
            </a:r>
            <a:r>
              <a:rPr lang="en"/>
              <a:t> coffee?</a:t>
            </a:r>
            <a:endParaRPr/>
          </a:p>
        </p:txBody>
      </p:sp>
      <p:sp>
        <p:nvSpPr>
          <p:cNvPr id="244" name="Google Shape;244;p37"/>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Cold brew</a:t>
            </a:r>
            <a:endParaRPr/>
          </a:p>
          <a:p>
            <a:pPr indent="-342900" lvl="0" marL="457200" rtl="0" algn="l">
              <a:spcBef>
                <a:spcPts val="0"/>
              </a:spcBef>
              <a:spcAft>
                <a:spcPts val="0"/>
              </a:spcAft>
              <a:buSzPts val="1800"/>
              <a:buChar char="●"/>
            </a:pPr>
            <a:r>
              <a:rPr lang="en"/>
              <a:t>Optimize variables</a:t>
            </a:r>
            <a:endParaRPr/>
          </a:p>
          <a:p>
            <a:pPr indent="-317500" lvl="1" marL="914400" rtl="0" algn="l">
              <a:spcBef>
                <a:spcPts val="0"/>
              </a:spcBef>
              <a:spcAft>
                <a:spcPts val="0"/>
              </a:spcAft>
              <a:buSzPts val="1400"/>
              <a:buChar char="○"/>
            </a:pPr>
            <a:r>
              <a:rPr lang="en"/>
              <a:t>Grind</a:t>
            </a:r>
            <a:endParaRPr/>
          </a:p>
          <a:p>
            <a:pPr indent="-317500" lvl="1" marL="914400" rtl="0" algn="l">
              <a:spcBef>
                <a:spcPts val="0"/>
              </a:spcBef>
              <a:spcAft>
                <a:spcPts val="0"/>
              </a:spcAft>
              <a:buSzPts val="1400"/>
              <a:buChar char="○"/>
            </a:pPr>
            <a:r>
              <a:rPr lang="en"/>
              <a:t>Temp</a:t>
            </a:r>
            <a:endParaRPr/>
          </a:p>
          <a:p>
            <a:pPr indent="-317500" lvl="1" marL="914400" rtl="0" algn="l">
              <a:spcBef>
                <a:spcPts val="0"/>
              </a:spcBef>
              <a:spcAft>
                <a:spcPts val="0"/>
              </a:spcAft>
              <a:buSzPts val="1400"/>
              <a:buChar char="○"/>
            </a:pPr>
            <a:r>
              <a:rPr lang="en"/>
              <a:t>Ratio</a:t>
            </a:r>
            <a:endParaRPr/>
          </a:p>
          <a:p>
            <a:pPr indent="-317500" lvl="1" marL="914400" rtl="0" algn="l">
              <a:spcBef>
                <a:spcPts val="0"/>
              </a:spcBef>
              <a:spcAft>
                <a:spcPts val="0"/>
              </a:spcAft>
              <a:buSzPts val="1400"/>
              <a:buChar char="○"/>
            </a:pPr>
            <a:r>
              <a:rPr lang="en"/>
              <a:t>Time</a:t>
            </a:r>
            <a:endParaRPr/>
          </a:p>
          <a:p>
            <a:pPr indent="-317500" lvl="1" marL="914400" rtl="0" algn="l">
              <a:spcBef>
                <a:spcPts val="0"/>
              </a:spcBef>
              <a:spcAft>
                <a:spcPts val="0"/>
              </a:spcAft>
              <a:buSzPts val="1400"/>
              <a:buChar char="○"/>
            </a:pPr>
            <a:r>
              <a:rPr lang="en"/>
              <a:t>Pressure </a:t>
            </a:r>
            <a:endParaRPr/>
          </a:p>
          <a:p>
            <a:pPr indent="-342900" lvl="0" marL="457200" rtl="0" algn="l">
              <a:spcBef>
                <a:spcPts val="0"/>
              </a:spcBef>
              <a:spcAft>
                <a:spcPts val="0"/>
              </a:spcAft>
              <a:buSzPts val="1800"/>
              <a:buChar char="●"/>
            </a:pPr>
            <a:r>
              <a:rPr lang="en"/>
              <a:t>Flavor augmentation</a:t>
            </a:r>
            <a:endParaRPr/>
          </a:p>
        </p:txBody>
      </p:sp>
      <p:pic>
        <p:nvPicPr>
          <p:cNvPr id="245" name="Google Shape;245;p37"/>
          <p:cNvPicPr preferRelativeResize="0"/>
          <p:nvPr/>
        </p:nvPicPr>
        <p:blipFill rotWithShape="1">
          <a:blip r:embed="rId3">
            <a:alphaModFix/>
          </a:blip>
          <a:srcRect b="0" l="40944" r="39999" t="0"/>
          <a:stretch/>
        </p:blipFill>
        <p:spPr>
          <a:xfrm>
            <a:off x="139750" y="575950"/>
            <a:ext cx="1742451" cy="17197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8"/>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might we control the temperature of the water</a:t>
            </a:r>
            <a:endParaRPr/>
          </a:p>
        </p:txBody>
      </p:sp>
      <p:sp>
        <p:nvSpPr>
          <p:cNvPr id="251" name="Google Shape;251;p38"/>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Measure temp and control heating (turn off heater)</a:t>
            </a:r>
            <a:endParaRPr/>
          </a:p>
          <a:p>
            <a:pPr indent="-342900" lvl="0" marL="457200" rtl="0" algn="l">
              <a:lnSpc>
                <a:spcPct val="100000"/>
              </a:lnSpc>
              <a:spcBef>
                <a:spcPts val="0"/>
              </a:spcBef>
              <a:spcAft>
                <a:spcPts val="0"/>
              </a:spcAft>
              <a:buSzPts val="1800"/>
              <a:buChar char="●"/>
            </a:pPr>
            <a:r>
              <a:rPr lang="en"/>
              <a:t>Measure temp and control heat flux (remove from heat)</a:t>
            </a:r>
            <a:endParaRPr/>
          </a:p>
          <a:p>
            <a:pPr indent="-342900" lvl="0" marL="457200" rtl="0" algn="l">
              <a:lnSpc>
                <a:spcPct val="100000"/>
              </a:lnSpc>
              <a:spcBef>
                <a:spcPts val="0"/>
              </a:spcBef>
              <a:spcAft>
                <a:spcPts val="0"/>
              </a:spcAft>
              <a:buSzPts val="1800"/>
              <a:buChar char="●"/>
            </a:pPr>
            <a:r>
              <a:rPr lang="en"/>
              <a:t>Measure temp and control mixing (add cold water)</a:t>
            </a:r>
            <a:endParaRPr/>
          </a:p>
          <a:p>
            <a:pPr indent="-342900" lvl="0" marL="457200" rtl="0" algn="l">
              <a:lnSpc>
                <a:spcPct val="100000"/>
              </a:lnSpc>
              <a:spcBef>
                <a:spcPts val="0"/>
              </a:spcBef>
              <a:spcAft>
                <a:spcPts val="0"/>
              </a:spcAft>
              <a:buSzPts val="1800"/>
              <a:buChar char="●"/>
            </a:pPr>
            <a:r>
              <a:rPr lang="en"/>
              <a:t>Measure volume and control heat flux (compute temp)</a:t>
            </a:r>
            <a:endParaRPr/>
          </a:p>
          <a:p>
            <a:pPr indent="0" lvl="0" marL="0" rtl="0" algn="l">
              <a:lnSpc>
                <a:spcPct val="100000"/>
              </a:lnSpc>
              <a:spcBef>
                <a:spcPts val="0"/>
              </a:spcBef>
              <a:spcAft>
                <a:spcPts val="0"/>
              </a:spcAft>
              <a:buNone/>
            </a:pPr>
            <a:r>
              <a:t/>
            </a:r>
            <a:endParaRPr/>
          </a:p>
        </p:txBody>
      </p:sp>
      <p:pic>
        <p:nvPicPr>
          <p:cNvPr id="252" name="Google Shape;252;p38"/>
          <p:cNvPicPr preferRelativeResize="0"/>
          <p:nvPr/>
        </p:nvPicPr>
        <p:blipFill rotWithShape="1">
          <a:blip r:embed="rId3">
            <a:alphaModFix/>
          </a:blip>
          <a:srcRect b="0" l="40944" r="39999" t="0"/>
          <a:stretch/>
        </p:blipFill>
        <p:spPr>
          <a:xfrm>
            <a:off x="139750" y="575950"/>
            <a:ext cx="1742451" cy="17197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might we make coffee making a more consistent experience?</a:t>
            </a:r>
            <a:endParaRPr/>
          </a:p>
        </p:txBody>
      </p:sp>
      <p:sp>
        <p:nvSpPr>
          <p:cNvPr id="258" name="Google Shape;258;p39"/>
          <p:cNvSpPr txBox="1"/>
          <p:nvPr>
            <p:ph idx="1" type="body"/>
          </p:nvPr>
        </p:nvSpPr>
        <p:spPr>
          <a:xfrm>
            <a:off x="2410100" y="1996125"/>
            <a:ext cx="6321600" cy="26019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Closed system</a:t>
            </a:r>
            <a:endParaRPr/>
          </a:p>
          <a:p>
            <a:pPr indent="-342900" lvl="0" marL="457200" rtl="0" algn="l">
              <a:lnSpc>
                <a:spcPct val="100000"/>
              </a:lnSpc>
              <a:spcBef>
                <a:spcPts val="0"/>
              </a:spcBef>
              <a:spcAft>
                <a:spcPts val="0"/>
              </a:spcAft>
              <a:buSzPts val="1800"/>
              <a:buChar char="●"/>
            </a:pPr>
            <a:r>
              <a:rPr lang="en"/>
              <a:t>Automated</a:t>
            </a:r>
            <a:endParaRPr/>
          </a:p>
          <a:p>
            <a:pPr indent="-342900" lvl="0" marL="457200" rtl="0" algn="l">
              <a:lnSpc>
                <a:spcPct val="100000"/>
              </a:lnSpc>
              <a:spcBef>
                <a:spcPts val="0"/>
              </a:spcBef>
              <a:spcAft>
                <a:spcPts val="0"/>
              </a:spcAft>
              <a:buSzPts val="1800"/>
              <a:buChar char="●"/>
            </a:pPr>
            <a:r>
              <a:rPr lang="en"/>
              <a:t>Control algorithms</a:t>
            </a:r>
            <a:endParaRPr/>
          </a:p>
          <a:p>
            <a:pPr indent="-342900" lvl="0" marL="457200" rtl="0" algn="l">
              <a:lnSpc>
                <a:spcPct val="100000"/>
              </a:lnSpc>
              <a:spcBef>
                <a:spcPts val="0"/>
              </a:spcBef>
              <a:spcAft>
                <a:spcPts val="0"/>
              </a:spcAft>
              <a:buSzPts val="1800"/>
              <a:buChar char="●"/>
            </a:pPr>
            <a:r>
              <a:rPr lang="en"/>
              <a:t>Post-processing</a:t>
            </a:r>
            <a:endParaRPr/>
          </a:p>
          <a:p>
            <a:pPr indent="0" lvl="0" marL="0" rtl="0" algn="l">
              <a:lnSpc>
                <a:spcPct val="100000"/>
              </a:lnSpc>
              <a:spcBef>
                <a:spcPts val="0"/>
              </a:spcBef>
              <a:spcAft>
                <a:spcPts val="0"/>
              </a:spcAft>
              <a:buNone/>
            </a:pPr>
            <a:r>
              <a:t/>
            </a:r>
            <a:endParaRPr/>
          </a:p>
        </p:txBody>
      </p:sp>
      <p:pic>
        <p:nvPicPr>
          <p:cNvPr id="259" name="Google Shape;259;p39"/>
          <p:cNvPicPr preferRelativeResize="0"/>
          <p:nvPr/>
        </p:nvPicPr>
        <p:blipFill rotWithShape="1">
          <a:blip r:embed="rId3">
            <a:alphaModFix/>
          </a:blip>
          <a:srcRect b="0" l="40944" r="39999" t="0"/>
          <a:stretch/>
        </p:blipFill>
        <p:spPr>
          <a:xfrm>
            <a:off x="139750" y="575950"/>
            <a:ext cx="1742451" cy="17197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4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might we minimize effort?</a:t>
            </a:r>
            <a:endParaRPr/>
          </a:p>
        </p:txBody>
      </p:sp>
      <p:sp>
        <p:nvSpPr>
          <p:cNvPr id="265" name="Google Shape;265;p40"/>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Automated system</a:t>
            </a:r>
            <a:endParaRPr/>
          </a:p>
          <a:p>
            <a:pPr indent="-317500" lvl="1" marL="914400" rtl="0" algn="l">
              <a:lnSpc>
                <a:spcPct val="100000"/>
              </a:lnSpc>
              <a:spcBef>
                <a:spcPts val="0"/>
              </a:spcBef>
              <a:spcAft>
                <a:spcPts val="0"/>
              </a:spcAft>
              <a:buSzPts val="1400"/>
              <a:buChar char="○"/>
            </a:pPr>
            <a:r>
              <a:rPr lang="en"/>
              <a:t>Timed</a:t>
            </a:r>
            <a:endParaRPr/>
          </a:p>
          <a:p>
            <a:pPr indent="-317500" lvl="1" marL="914400" rtl="0" algn="l">
              <a:lnSpc>
                <a:spcPct val="100000"/>
              </a:lnSpc>
              <a:spcBef>
                <a:spcPts val="0"/>
              </a:spcBef>
              <a:spcAft>
                <a:spcPts val="0"/>
              </a:spcAft>
              <a:buSzPts val="1400"/>
              <a:buChar char="○"/>
            </a:pPr>
            <a:r>
              <a:rPr lang="en"/>
              <a:t>Routine activated?</a:t>
            </a:r>
            <a:endParaRPr/>
          </a:p>
          <a:p>
            <a:pPr indent="-342900" lvl="0" marL="457200" rtl="0" algn="l">
              <a:lnSpc>
                <a:spcPct val="100000"/>
              </a:lnSpc>
              <a:spcBef>
                <a:spcPts val="0"/>
              </a:spcBef>
              <a:spcAft>
                <a:spcPts val="0"/>
              </a:spcAft>
              <a:buSzPts val="1800"/>
              <a:buChar char="●"/>
            </a:pPr>
            <a:r>
              <a:rPr lang="en"/>
              <a:t>Load once, brew many?</a:t>
            </a:r>
            <a:endParaRPr/>
          </a:p>
          <a:p>
            <a:pPr indent="-342900" lvl="0" marL="457200" rtl="0" algn="l">
              <a:lnSpc>
                <a:spcPct val="100000"/>
              </a:lnSpc>
              <a:spcBef>
                <a:spcPts val="0"/>
              </a:spcBef>
              <a:spcAft>
                <a:spcPts val="0"/>
              </a:spcAft>
              <a:buSzPts val="1800"/>
              <a:buChar char="●"/>
            </a:pPr>
            <a:r>
              <a:rPr lang="en"/>
              <a:t>Minimal maintenance</a:t>
            </a:r>
            <a:endParaRPr/>
          </a:p>
          <a:p>
            <a:pPr indent="-317500" lvl="1" marL="914400" rtl="0" algn="l">
              <a:lnSpc>
                <a:spcPct val="100000"/>
              </a:lnSpc>
              <a:spcBef>
                <a:spcPts val="0"/>
              </a:spcBef>
              <a:spcAft>
                <a:spcPts val="0"/>
              </a:spcAft>
              <a:buSzPts val="1400"/>
              <a:buChar char="○"/>
            </a:pPr>
            <a:r>
              <a:rPr lang="en"/>
              <a:t>Cleaning</a:t>
            </a:r>
            <a:endParaRPr/>
          </a:p>
          <a:p>
            <a:pPr indent="-317500" lvl="1" marL="914400" rtl="0" algn="l">
              <a:lnSpc>
                <a:spcPct val="100000"/>
              </a:lnSpc>
              <a:spcBef>
                <a:spcPts val="0"/>
              </a:spcBef>
              <a:spcAft>
                <a:spcPts val="0"/>
              </a:spcAft>
              <a:buSzPts val="1400"/>
              <a:buChar char="○"/>
            </a:pPr>
            <a:r>
              <a:rPr lang="en"/>
              <a:t>Repair</a:t>
            </a:r>
            <a:endParaRPr/>
          </a:p>
          <a:p>
            <a:pPr indent="0" lvl="0" marL="0" rtl="0" algn="l">
              <a:lnSpc>
                <a:spcPct val="100000"/>
              </a:lnSpc>
              <a:spcBef>
                <a:spcPts val="0"/>
              </a:spcBef>
              <a:spcAft>
                <a:spcPts val="0"/>
              </a:spcAft>
              <a:buNone/>
            </a:pPr>
            <a:r>
              <a:t/>
            </a:r>
            <a:endParaRPr/>
          </a:p>
        </p:txBody>
      </p:sp>
      <p:pic>
        <p:nvPicPr>
          <p:cNvPr id="266" name="Google Shape;266;p40"/>
          <p:cNvPicPr preferRelativeResize="0"/>
          <p:nvPr/>
        </p:nvPicPr>
        <p:blipFill rotWithShape="1">
          <a:blip r:embed="rId3">
            <a:alphaModFix/>
          </a:blip>
          <a:srcRect b="0" l="40944" r="39999" t="0"/>
          <a:stretch/>
        </p:blipFill>
        <p:spPr>
          <a:xfrm>
            <a:off x="139750" y="575950"/>
            <a:ext cx="1742451" cy="17197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Develop suitable concepts</a:t>
            </a:r>
            <a:endParaRPr/>
          </a:p>
        </p:txBody>
      </p:sp>
      <p:sp>
        <p:nvSpPr>
          <p:cNvPr id="272" name="Google Shape;272;p41"/>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And review with users to assess your initial understanding of the problem and to inform design decisions.</a:t>
            </a:r>
            <a:endParaRPr/>
          </a:p>
        </p:txBody>
      </p:sp>
      <p:pic>
        <p:nvPicPr>
          <p:cNvPr id="273" name="Google Shape;273;p41"/>
          <p:cNvPicPr preferRelativeResize="0"/>
          <p:nvPr/>
        </p:nvPicPr>
        <p:blipFill rotWithShape="1">
          <a:blip r:embed="rId3">
            <a:alphaModFix/>
          </a:blip>
          <a:srcRect b="0" l="60934" r="20010" t="0"/>
          <a:stretch/>
        </p:blipFill>
        <p:spPr>
          <a:xfrm>
            <a:off x="109788" y="2363700"/>
            <a:ext cx="1742451" cy="1719751"/>
          </a:xfrm>
          <a:prstGeom prst="rect">
            <a:avLst/>
          </a:prstGeom>
          <a:noFill/>
          <a:ln>
            <a:noFill/>
          </a:ln>
        </p:spPr>
      </p:pic>
      <p:pic>
        <p:nvPicPr>
          <p:cNvPr id="274" name="Google Shape;274;p41"/>
          <p:cNvPicPr preferRelativeResize="0"/>
          <p:nvPr/>
        </p:nvPicPr>
        <p:blipFill rotWithShape="1">
          <a:blip r:embed="rId3">
            <a:alphaModFix/>
          </a:blip>
          <a:srcRect b="0" l="40944" r="39999" t="0"/>
          <a:stretch/>
        </p:blipFill>
        <p:spPr>
          <a:xfrm>
            <a:off x="139750" y="575950"/>
            <a:ext cx="1742451" cy="17197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84" name="Shape 84"/>
        <p:cNvGrpSpPr/>
        <p:nvPr/>
      </p:nvGrpSpPr>
      <p:grpSpPr>
        <a:xfrm>
          <a:off x="0" y="0"/>
          <a:ext cx="0" cy="0"/>
          <a:chOff x="0" y="0"/>
          <a:chExt cx="0" cy="0"/>
        </a:xfrm>
      </p:grpSpPr>
      <p:sp>
        <p:nvSpPr>
          <p:cNvPr id="85" name="Google Shape;85;p1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Learning Objectives</a:t>
            </a:r>
            <a:endParaRPr/>
          </a:p>
        </p:txBody>
      </p:sp>
      <p:sp>
        <p:nvSpPr>
          <p:cNvPr id="86" name="Google Shape;86;p15"/>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the end of this lecture you should be able to…</a:t>
            </a:r>
            <a:endParaRPr/>
          </a:p>
          <a:p>
            <a:pPr indent="-342900" lvl="0" marL="457200" rtl="0" algn="l">
              <a:spcBef>
                <a:spcPts val="1600"/>
              </a:spcBef>
              <a:spcAft>
                <a:spcPts val="0"/>
              </a:spcAft>
              <a:buSzPts val="1800"/>
              <a:buAutoNum type="arabicPeriod"/>
            </a:pPr>
            <a:r>
              <a:rPr lang="en"/>
              <a:t>Define human centered design</a:t>
            </a:r>
            <a:endParaRPr/>
          </a:p>
          <a:p>
            <a:pPr indent="-342900" lvl="0" marL="457200" rtl="0" algn="l">
              <a:spcBef>
                <a:spcPts val="0"/>
              </a:spcBef>
              <a:spcAft>
                <a:spcPts val="0"/>
              </a:spcAft>
              <a:buSzPts val="1800"/>
              <a:buAutoNum type="arabicPeriod"/>
            </a:pPr>
            <a:r>
              <a:rPr lang="en"/>
              <a:t>Summarize why engineers should practice human centered design</a:t>
            </a:r>
            <a:endParaRPr/>
          </a:p>
          <a:p>
            <a:pPr indent="-342900" lvl="0" marL="457200" rtl="0" algn="l">
              <a:spcBef>
                <a:spcPts val="0"/>
              </a:spcBef>
              <a:spcAft>
                <a:spcPts val="0"/>
              </a:spcAft>
              <a:buSzPts val="1800"/>
              <a:buAutoNum type="arabicPeriod"/>
            </a:pPr>
            <a:r>
              <a:rPr lang="en"/>
              <a:t>Explain how human centered design fits into this course and beyond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pic>
        <p:nvPicPr>
          <p:cNvPr id="279" name="Google Shape;279;p42"/>
          <p:cNvPicPr preferRelativeResize="0"/>
          <p:nvPr/>
        </p:nvPicPr>
        <p:blipFill>
          <a:blip r:embed="rId3">
            <a:alphaModFix/>
          </a:blip>
          <a:stretch>
            <a:fillRect/>
          </a:stretch>
        </p:blipFill>
        <p:spPr>
          <a:xfrm>
            <a:off x="6421225" y="2932138"/>
            <a:ext cx="761717" cy="761717"/>
          </a:xfrm>
          <a:prstGeom prst="rect">
            <a:avLst/>
          </a:prstGeom>
          <a:noFill/>
          <a:ln>
            <a:noFill/>
          </a:ln>
        </p:spPr>
      </p:pic>
      <p:pic>
        <p:nvPicPr>
          <p:cNvPr id="280" name="Google Shape;280;p42"/>
          <p:cNvPicPr preferRelativeResize="0"/>
          <p:nvPr/>
        </p:nvPicPr>
        <p:blipFill>
          <a:blip r:embed="rId4">
            <a:alphaModFix/>
          </a:blip>
          <a:stretch>
            <a:fillRect/>
          </a:stretch>
        </p:blipFill>
        <p:spPr>
          <a:xfrm>
            <a:off x="7225859" y="3736771"/>
            <a:ext cx="761717" cy="761717"/>
          </a:xfrm>
          <a:prstGeom prst="rect">
            <a:avLst/>
          </a:prstGeom>
          <a:noFill/>
          <a:ln>
            <a:noFill/>
          </a:ln>
        </p:spPr>
      </p:pic>
      <p:pic>
        <p:nvPicPr>
          <p:cNvPr id="281" name="Google Shape;281;p42"/>
          <p:cNvPicPr preferRelativeResize="0"/>
          <p:nvPr/>
        </p:nvPicPr>
        <p:blipFill>
          <a:blip r:embed="rId5">
            <a:alphaModFix/>
          </a:blip>
          <a:stretch>
            <a:fillRect/>
          </a:stretch>
        </p:blipFill>
        <p:spPr>
          <a:xfrm>
            <a:off x="7225859" y="2932137"/>
            <a:ext cx="761716" cy="761717"/>
          </a:xfrm>
          <a:prstGeom prst="rect">
            <a:avLst/>
          </a:prstGeom>
          <a:noFill/>
          <a:ln>
            <a:noFill/>
          </a:ln>
        </p:spPr>
      </p:pic>
      <p:pic>
        <p:nvPicPr>
          <p:cNvPr id="282" name="Google Shape;282;p42"/>
          <p:cNvPicPr preferRelativeResize="0"/>
          <p:nvPr/>
        </p:nvPicPr>
        <p:blipFill>
          <a:blip r:embed="rId6">
            <a:alphaModFix/>
          </a:blip>
          <a:stretch>
            <a:fillRect/>
          </a:stretch>
        </p:blipFill>
        <p:spPr>
          <a:xfrm>
            <a:off x="6421225" y="3736771"/>
            <a:ext cx="761717" cy="761717"/>
          </a:xfrm>
          <a:prstGeom prst="rect">
            <a:avLst/>
          </a:prstGeom>
          <a:noFill/>
          <a:ln>
            <a:noFill/>
          </a:ln>
        </p:spPr>
      </p:pic>
      <p:sp>
        <p:nvSpPr>
          <p:cNvPr id="283" name="Google Shape;283;p42"/>
          <p:cNvSpPr txBox="1"/>
          <p:nvPr/>
        </p:nvSpPr>
        <p:spPr>
          <a:xfrm>
            <a:off x="6421225" y="4485613"/>
            <a:ext cx="1566300" cy="27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Lato"/>
                <a:ea typeface="Lato"/>
                <a:cs typeface="Lato"/>
                <a:sym typeface="Lato"/>
              </a:rPr>
              <a:t>@SCDillinois</a:t>
            </a:r>
            <a:endParaRPr sz="1600">
              <a:latin typeface="Lato"/>
              <a:ea typeface="Lato"/>
              <a:cs typeface="Lato"/>
              <a:sym typeface="Lato"/>
            </a:endParaRPr>
          </a:p>
        </p:txBody>
      </p:sp>
      <p:pic>
        <p:nvPicPr>
          <p:cNvPr id="284" name="Google Shape;284;p42"/>
          <p:cNvPicPr preferRelativeResize="0"/>
          <p:nvPr/>
        </p:nvPicPr>
        <p:blipFill>
          <a:blip r:embed="rId7">
            <a:alphaModFix/>
          </a:blip>
          <a:stretch>
            <a:fillRect/>
          </a:stretch>
        </p:blipFill>
        <p:spPr>
          <a:xfrm>
            <a:off x="6160825" y="524438"/>
            <a:ext cx="2087175" cy="2087175"/>
          </a:xfrm>
          <a:prstGeom prst="rect">
            <a:avLst/>
          </a:prstGeom>
          <a:noFill/>
          <a:ln>
            <a:noFill/>
          </a:ln>
        </p:spPr>
      </p:pic>
      <p:sp>
        <p:nvSpPr>
          <p:cNvPr id="285" name="Google Shape;285;p42"/>
          <p:cNvSpPr txBox="1"/>
          <p:nvPr/>
        </p:nvSpPr>
        <p:spPr>
          <a:xfrm>
            <a:off x="5875100" y="2338313"/>
            <a:ext cx="2658600" cy="27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Lato"/>
                <a:ea typeface="Lato"/>
                <a:cs typeface="Lato"/>
                <a:sym typeface="Lato"/>
              </a:rPr>
              <a:t>Sign up for our newsletter!</a:t>
            </a:r>
            <a:endParaRPr sz="1600">
              <a:latin typeface="Lato"/>
              <a:ea typeface="Lato"/>
              <a:cs typeface="Lato"/>
              <a:sym typeface="Lato"/>
            </a:endParaRPr>
          </a:p>
        </p:txBody>
      </p:sp>
      <p:pic>
        <p:nvPicPr>
          <p:cNvPr id="286" name="Google Shape;286;p42"/>
          <p:cNvPicPr preferRelativeResize="0"/>
          <p:nvPr/>
        </p:nvPicPr>
        <p:blipFill>
          <a:blip r:embed="rId8">
            <a:alphaModFix/>
          </a:blip>
          <a:stretch>
            <a:fillRect/>
          </a:stretch>
        </p:blipFill>
        <p:spPr>
          <a:xfrm>
            <a:off x="467553" y="785848"/>
            <a:ext cx="870352" cy="870352"/>
          </a:xfrm>
          <a:prstGeom prst="rect">
            <a:avLst/>
          </a:prstGeom>
          <a:noFill/>
          <a:ln>
            <a:noFill/>
          </a:ln>
        </p:spPr>
      </p:pic>
      <p:sp>
        <p:nvSpPr>
          <p:cNvPr id="287" name="Google Shape;287;p42"/>
          <p:cNvSpPr txBox="1"/>
          <p:nvPr/>
        </p:nvSpPr>
        <p:spPr>
          <a:xfrm>
            <a:off x="1306900" y="840164"/>
            <a:ext cx="2130600" cy="7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aleway"/>
                <a:ea typeface="Raleway"/>
                <a:cs typeface="Raleway"/>
                <a:sym typeface="Raleway"/>
              </a:rPr>
              <a:t>Alex Pagano</a:t>
            </a:r>
            <a:endParaRPr b="1" sz="1200">
              <a:latin typeface="Raleway"/>
              <a:ea typeface="Raleway"/>
              <a:cs typeface="Raleway"/>
              <a:sym typeface="Raleway"/>
            </a:endParaRPr>
          </a:p>
          <a:p>
            <a:pPr indent="0" lvl="0" marL="0" rtl="0" algn="l">
              <a:spcBef>
                <a:spcPts val="0"/>
              </a:spcBef>
              <a:spcAft>
                <a:spcPts val="0"/>
              </a:spcAft>
              <a:buNone/>
            </a:pPr>
            <a:r>
              <a:rPr b="1" lang="en" sz="1200">
                <a:latin typeface="Raleway"/>
                <a:ea typeface="Raleway"/>
                <a:cs typeface="Raleway"/>
                <a:sym typeface="Raleway"/>
              </a:rPr>
              <a:t>Senior Design Strategist</a:t>
            </a:r>
            <a:endParaRPr b="1" sz="1200">
              <a:latin typeface="Raleway"/>
              <a:ea typeface="Raleway"/>
              <a:cs typeface="Raleway"/>
              <a:sym typeface="Raleway"/>
            </a:endParaRPr>
          </a:p>
          <a:p>
            <a:pPr indent="0" lvl="0" marL="0" rtl="0" algn="l">
              <a:spcBef>
                <a:spcPts val="0"/>
              </a:spcBef>
              <a:spcAft>
                <a:spcPts val="0"/>
              </a:spcAft>
              <a:buNone/>
            </a:pPr>
            <a:r>
              <a:rPr b="1" lang="en" sz="1200">
                <a:latin typeface="Raleway"/>
                <a:ea typeface="Raleway"/>
                <a:cs typeface="Raleway"/>
                <a:sym typeface="Raleway"/>
              </a:rPr>
              <a:t>apagano2@illinois.edu</a:t>
            </a:r>
            <a:endParaRPr b="1" sz="1200">
              <a:latin typeface="Raleway"/>
              <a:ea typeface="Raleway"/>
              <a:cs typeface="Raleway"/>
              <a:sym typeface="Raleway"/>
            </a:endParaRPr>
          </a:p>
        </p:txBody>
      </p:sp>
      <p:sp>
        <p:nvSpPr>
          <p:cNvPr id="288" name="Google Shape;288;p42"/>
          <p:cNvSpPr txBox="1"/>
          <p:nvPr>
            <p:ph idx="4294967295" type="title"/>
          </p:nvPr>
        </p:nvSpPr>
        <p:spPr>
          <a:xfrm>
            <a:off x="298200" y="224825"/>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Want more SCD?</a:t>
            </a:r>
            <a:endParaRPr/>
          </a:p>
        </p:txBody>
      </p:sp>
      <p:pic>
        <p:nvPicPr>
          <p:cNvPr id="289" name="Google Shape;289;p42"/>
          <p:cNvPicPr preferRelativeResize="0"/>
          <p:nvPr/>
        </p:nvPicPr>
        <p:blipFill>
          <a:blip r:embed="rId9">
            <a:alphaModFix/>
          </a:blip>
          <a:stretch>
            <a:fillRect/>
          </a:stretch>
        </p:blipFill>
        <p:spPr>
          <a:xfrm>
            <a:off x="1490305" y="1754264"/>
            <a:ext cx="2616573" cy="323683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93" name="Shape 293"/>
        <p:cNvGrpSpPr/>
        <p:nvPr/>
      </p:nvGrpSpPr>
      <p:grpSpPr>
        <a:xfrm>
          <a:off x="0" y="0"/>
          <a:ext cx="0" cy="0"/>
          <a:chOff x="0" y="0"/>
          <a:chExt cx="0" cy="0"/>
        </a:xfrm>
      </p:grpSpPr>
      <p:pic>
        <p:nvPicPr>
          <p:cNvPr id="294" name="Google Shape;294;p43"/>
          <p:cNvPicPr preferRelativeResize="0"/>
          <p:nvPr/>
        </p:nvPicPr>
        <p:blipFill>
          <a:blip r:embed="rId3">
            <a:alphaModFix/>
          </a:blip>
          <a:stretch>
            <a:fillRect/>
          </a:stretch>
        </p:blipFill>
        <p:spPr>
          <a:xfrm>
            <a:off x="152400" y="152400"/>
            <a:ext cx="3645596" cy="4838700"/>
          </a:xfrm>
          <a:prstGeom prst="rect">
            <a:avLst/>
          </a:prstGeom>
          <a:noFill/>
          <a:ln>
            <a:noFill/>
          </a:ln>
        </p:spPr>
      </p:pic>
      <p:pic>
        <p:nvPicPr>
          <p:cNvPr id="295" name="Google Shape;295;p43"/>
          <p:cNvPicPr preferRelativeResize="0"/>
          <p:nvPr/>
        </p:nvPicPr>
        <p:blipFill>
          <a:blip r:embed="rId4">
            <a:alphaModFix/>
          </a:blip>
          <a:stretch>
            <a:fillRect/>
          </a:stretch>
        </p:blipFill>
        <p:spPr>
          <a:xfrm>
            <a:off x="4063271" y="152400"/>
            <a:ext cx="4732076" cy="4838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99" name="Shape 299"/>
        <p:cNvGrpSpPr/>
        <p:nvPr/>
      </p:nvGrpSpPr>
      <p:grpSpPr>
        <a:xfrm>
          <a:off x="0" y="0"/>
          <a:ext cx="0" cy="0"/>
          <a:chOff x="0" y="0"/>
          <a:chExt cx="0" cy="0"/>
        </a:xfrm>
      </p:grpSpPr>
      <p:sp>
        <p:nvSpPr>
          <p:cNvPr id="300" name="Google Shape;300;p4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Why Engineers need HCD</a:t>
            </a:r>
            <a:endParaRPr sz="2400"/>
          </a:p>
        </p:txBody>
      </p:sp>
      <p:sp>
        <p:nvSpPr>
          <p:cNvPr id="301" name="Google Shape;301;p4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Engineers are problem-solvers working to address human needs by:</a:t>
            </a:r>
            <a:endParaRPr/>
          </a:p>
          <a:p>
            <a:pPr indent="-342900" lvl="0" marL="457200" rtl="0" algn="l">
              <a:spcBef>
                <a:spcPts val="1600"/>
              </a:spcBef>
              <a:spcAft>
                <a:spcPts val="0"/>
              </a:spcAft>
              <a:buSzPts val="1800"/>
              <a:buChar char="-"/>
            </a:pPr>
            <a:r>
              <a:rPr lang="en"/>
              <a:t>Increasing efficiency</a:t>
            </a:r>
            <a:endParaRPr/>
          </a:p>
          <a:p>
            <a:pPr indent="-342900" lvl="0" marL="457200" rtl="0" algn="l">
              <a:spcBef>
                <a:spcPts val="0"/>
              </a:spcBef>
              <a:spcAft>
                <a:spcPts val="0"/>
              </a:spcAft>
              <a:buSzPts val="1800"/>
              <a:buChar char="-"/>
            </a:pPr>
            <a:r>
              <a:rPr lang="en"/>
              <a:t>Increasing productivity</a:t>
            </a:r>
            <a:endParaRPr/>
          </a:p>
          <a:p>
            <a:pPr indent="-342900" lvl="0" marL="457200" rtl="0" algn="l">
              <a:spcBef>
                <a:spcPts val="0"/>
              </a:spcBef>
              <a:spcAft>
                <a:spcPts val="0"/>
              </a:spcAft>
              <a:buSzPts val="1800"/>
              <a:buChar char="-"/>
            </a:pPr>
            <a:r>
              <a:rPr lang="en"/>
              <a:t>Decreasing costs</a:t>
            </a:r>
            <a:endParaRPr/>
          </a:p>
          <a:p>
            <a:pPr indent="-342900" lvl="0" marL="457200" rtl="0" algn="l">
              <a:spcBef>
                <a:spcPts val="0"/>
              </a:spcBef>
              <a:spcAft>
                <a:spcPts val="0"/>
              </a:spcAft>
              <a:buSzPts val="1800"/>
              <a:buChar char="-"/>
            </a:pPr>
            <a:r>
              <a:rPr lang="en"/>
              <a:t>Creating new opportunities through innovation</a:t>
            </a:r>
            <a:br>
              <a:rPr lang="en"/>
            </a:br>
            <a:endParaRPr/>
          </a:p>
          <a:p>
            <a:pPr indent="0" lvl="0" marL="0" rtl="0" algn="l">
              <a:spcBef>
                <a:spcPts val="1600"/>
              </a:spcBef>
              <a:spcAft>
                <a:spcPts val="1600"/>
              </a:spcAft>
              <a:buNone/>
            </a:pPr>
            <a:r>
              <a:rPr lang="en"/>
              <a:t>But how do we know what problems are worth solving?</a:t>
            </a:r>
            <a:endParaRPr/>
          </a:p>
        </p:txBody>
      </p:sp>
      <p:sp>
        <p:nvSpPr>
          <p:cNvPr id="302" name="Google Shape;302;p44"/>
          <p:cNvSpPr/>
          <p:nvPr/>
        </p:nvSpPr>
        <p:spPr>
          <a:xfrm>
            <a:off x="2240399" y="2637738"/>
            <a:ext cx="251700" cy="1041900"/>
          </a:xfrm>
          <a:prstGeom prst="leftBrace">
            <a:avLst>
              <a:gd fmla="val 38591" name="adj1"/>
              <a:gd fmla="val 5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4"/>
          <p:cNvSpPr txBox="1"/>
          <p:nvPr/>
        </p:nvSpPr>
        <p:spPr>
          <a:xfrm>
            <a:off x="165651" y="2692734"/>
            <a:ext cx="2135400" cy="80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Lato"/>
                <a:ea typeface="Lato"/>
                <a:cs typeface="Lato"/>
                <a:sym typeface="Lato"/>
              </a:rPr>
              <a:t>These skills are taught in Engineering courses</a:t>
            </a:r>
            <a:endParaRPr b="1">
              <a:solidFill>
                <a:schemeClr val="dk1"/>
              </a:solidFill>
              <a:latin typeface="Lato"/>
              <a:ea typeface="Lato"/>
              <a:cs typeface="Lato"/>
              <a:sym typeface="Lato"/>
            </a:endParaRPr>
          </a:p>
        </p:txBody>
      </p:sp>
      <p:sp>
        <p:nvSpPr>
          <p:cNvPr id="304" name="Google Shape;304;p44"/>
          <p:cNvSpPr txBox="1"/>
          <p:nvPr/>
        </p:nvSpPr>
        <p:spPr>
          <a:xfrm>
            <a:off x="165651" y="4060884"/>
            <a:ext cx="2135400" cy="80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Lato"/>
                <a:ea typeface="Lato"/>
                <a:cs typeface="Lato"/>
                <a:sym typeface="Lato"/>
              </a:rPr>
              <a:t>Human Centered Design!</a:t>
            </a:r>
            <a:endParaRPr b="1">
              <a:solidFill>
                <a:schemeClr val="dk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Wait isn’t this a CAD class?</a:t>
            </a:r>
            <a:endParaRPr/>
          </a:p>
        </p:txBody>
      </p:sp>
      <p:sp>
        <p:nvSpPr>
          <p:cNvPr id="92" name="Google Shape;92;p16"/>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Yeah, don’t worry. You will be learning how to use CAD software to represent and develop your designs.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Wait isn’t this a CAD class?</a:t>
            </a:r>
            <a:endParaRPr/>
          </a:p>
        </p:txBody>
      </p:sp>
      <p:sp>
        <p:nvSpPr>
          <p:cNvPr id="98" name="Google Shape;98;p17"/>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Yeah, don’t worry. You will be learning how to use CAD software to represent and develop your </a:t>
            </a:r>
            <a:r>
              <a:rPr b="1" lang="en"/>
              <a:t>designs</a:t>
            </a:r>
            <a:r>
              <a:rPr lang="en"/>
              <a:t>.</a:t>
            </a:r>
            <a:endParaRPr/>
          </a:p>
          <a:p>
            <a:pPr indent="0" lvl="0" marL="0" rtl="0" algn="l">
              <a:spcBef>
                <a:spcPts val="1600"/>
              </a:spcBef>
              <a:spcAft>
                <a:spcPts val="0"/>
              </a:spcAft>
              <a:buNone/>
            </a:pPr>
            <a:r>
              <a:t/>
            </a:r>
            <a:endParaRPr/>
          </a:p>
          <a:p>
            <a:pPr indent="0" lvl="0" marL="0" rtl="0" algn="l">
              <a:spcBef>
                <a:spcPts val="1600"/>
              </a:spcBef>
              <a:spcAft>
                <a:spcPts val="1600"/>
              </a:spcAft>
              <a:buClr>
                <a:schemeClr val="dk2"/>
              </a:buClr>
              <a:buSzPts val="1100"/>
              <a:buFont typeface="Arial"/>
              <a:buNone/>
            </a:pPr>
            <a:r>
              <a:rPr lang="en"/>
              <a:t>But what is the design?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(Engineering) Design?</a:t>
            </a:r>
            <a:endParaRPr/>
          </a:p>
        </p:txBody>
      </p:sp>
      <p:graphicFrame>
        <p:nvGraphicFramePr>
          <p:cNvPr id="104" name="Google Shape;104;p18"/>
          <p:cNvGraphicFramePr/>
          <p:nvPr/>
        </p:nvGraphicFramePr>
        <p:xfrm>
          <a:off x="1036050" y="1702795"/>
          <a:ext cx="3000000" cy="3000000"/>
        </p:xfrm>
        <a:graphic>
          <a:graphicData uri="http://schemas.openxmlformats.org/drawingml/2006/table">
            <a:tbl>
              <a:tblPr>
                <a:noFill/>
                <a:tableStyleId>{BF286E09-20A5-48E9-AECC-3AFAB0CB424A}</a:tableStyleId>
              </a:tblPr>
              <a:tblGrid>
                <a:gridCol w="3619500"/>
                <a:gridCol w="3619500"/>
              </a:tblGrid>
              <a:tr h="440925">
                <a:tc>
                  <a:txBody>
                    <a:bodyPr/>
                    <a:lstStyle/>
                    <a:p>
                      <a:pPr indent="0" lvl="0" marL="0" rtl="0" algn="ctr">
                        <a:spcBef>
                          <a:spcPts val="0"/>
                        </a:spcBef>
                        <a:spcAft>
                          <a:spcPts val="0"/>
                        </a:spcAft>
                        <a:buNone/>
                      </a:pPr>
                      <a:r>
                        <a:rPr b="1" lang="en" sz="1800">
                          <a:solidFill>
                            <a:schemeClr val="dk2"/>
                          </a:solidFill>
                          <a:latin typeface="Lato"/>
                          <a:ea typeface="Lato"/>
                          <a:cs typeface="Lato"/>
                          <a:sym typeface="Lato"/>
                        </a:rPr>
                        <a:t>is...</a:t>
                      </a:r>
                      <a:endParaRPr b="1" sz="1800"/>
                    </a:p>
                  </a:txBody>
                  <a:tcPr marT="91425" marB="91425" marR="91425" marL="91425">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Lato"/>
                          <a:ea typeface="Lato"/>
                          <a:cs typeface="Lato"/>
                          <a:sym typeface="Lato"/>
                        </a:rPr>
                        <a:t>is not...</a:t>
                      </a:r>
                      <a:endParaRPr b="1" sz="1800"/>
                    </a:p>
                  </a:txBody>
                  <a:tcPr marT="91425" marB="91425" marR="91425" marL="91425">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380550">
                <a:tc>
                  <a:txBody>
                    <a:bodyPr/>
                    <a:lstStyle/>
                    <a:p>
                      <a:pPr indent="0" lvl="0" marL="0" rtl="0" algn="l">
                        <a:spcBef>
                          <a:spcPts val="0"/>
                        </a:spcBef>
                        <a:spcAft>
                          <a:spcPts val="0"/>
                        </a:spcAft>
                        <a:buNone/>
                      </a:pPr>
                      <a:r>
                        <a:rPr lang="en"/>
                        <a:t>1)progression</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1)exclusive</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0550">
                <a:tc>
                  <a:txBody>
                    <a:bodyPr/>
                    <a:lstStyle/>
                    <a:p>
                      <a:pPr indent="0" lvl="0" marL="0" rtl="0" algn="l">
                        <a:spcBef>
                          <a:spcPts val="0"/>
                        </a:spcBef>
                        <a:spcAft>
                          <a:spcPts val="0"/>
                        </a:spcAft>
                        <a:buNone/>
                      </a:pPr>
                      <a:r>
                        <a:rPr lang="en"/>
                        <a:t>2)art</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2)limited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0550">
                <a:tc>
                  <a:txBody>
                    <a:bodyPr/>
                    <a:lstStyle/>
                    <a:p>
                      <a:pPr indent="0" lvl="0" marL="0" rtl="0" algn="l">
                        <a:spcBef>
                          <a:spcPts val="0"/>
                        </a:spcBef>
                        <a:spcAft>
                          <a:spcPts val="0"/>
                        </a:spcAft>
                        <a:buNone/>
                      </a:pPr>
                      <a:r>
                        <a:rPr lang="en"/>
                        <a:t>3)problem solving/finding-explorative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3)</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0550">
                <a:tc>
                  <a:txBody>
                    <a:bodyPr/>
                    <a:lstStyle/>
                    <a:p>
                      <a:pPr indent="0" lvl="0" marL="0" rtl="0" algn="l">
                        <a:spcBef>
                          <a:spcPts val="0"/>
                        </a:spcBef>
                        <a:spcAft>
                          <a:spcPts val="0"/>
                        </a:spcAft>
                        <a:buNone/>
                      </a:pPr>
                      <a:r>
                        <a:rPr lang="en"/>
                        <a:t>4) organized</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105" name="Google Shape;105;p18"/>
          <p:cNvSpPr txBox="1"/>
          <p:nvPr/>
        </p:nvSpPr>
        <p:spPr>
          <a:xfrm>
            <a:off x="3155550" y="1256075"/>
            <a:ext cx="3000000" cy="44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Lato"/>
                <a:ea typeface="Lato"/>
                <a:cs typeface="Lato"/>
                <a:sym typeface="Lato"/>
              </a:rPr>
              <a:t>Engineering Design </a:t>
            </a:r>
            <a:endParaRPr b="1"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ABET Definition</a:t>
            </a:r>
            <a:endParaRPr/>
          </a:p>
          <a:p>
            <a:pPr indent="0" lvl="0" marL="0" rtl="0" algn="l">
              <a:spcBef>
                <a:spcPts val="0"/>
              </a:spcBef>
              <a:spcAft>
                <a:spcPts val="0"/>
              </a:spcAft>
              <a:buNone/>
            </a:pPr>
            <a:r>
              <a:t/>
            </a:r>
            <a:endParaRPr/>
          </a:p>
        </p:txBody>
      </p:sp>
      <p:sp>
        <p:nvSpPr>
          <p:cNvPr id="111" name="Google Shape;111;p19"/>
          <p:cNvSpPr txBox="1"/>
          <p:nvPr/>
        </p:nvSpPr>
        <p:spPr>
          <a:xfrm>
            <a:off x="380650" y="1429775"/>
            <a:ext cx="8235300" cy="255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E</a:t>
            </a:r>
            <a:r>
              <a:rPr lang="en" sz="2400"/>
              <a:t>ngineering design is the process of devising a system, component, or process to meet desired needs.</a:t>
            </a:r>
            <a:br>
              <a:rPr lang="en" sz="2400"/>
            </a:br>
            <a:r>
              <a:rPr lang="en" sz="2400"/>
              <a:t>It is a decision-making process (often iterative), in which the basic sciences, mathematics, and the engineering sciences are applied to convert resources optimally to meet these stated needs.</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ABET Definition</a:t>
            </a:r>
            <a:endParaRPr/>
          </a:p>
          <a:p>
            <a:pPr indent="0" lvl="0" marL="0" rtl="0" algn="l">
              <a:spcBef>
                <a:spcPts val="0"/>
              </a:spcBef>
              <a:spcAft>
                <a:spcPts val="0"/>
              </a:spcAft>
              <a:buNone/>
            </a:pPr>
            <a:r>
              <a:t/>
            </a:r>
            <a:endParaRPr/>
          </a:p>
        </p:txBody>
      </p:sp>
      <p:sp>
        <p:nvSpPr>
          <p:cNvPr id="117" name="Google Shape;117;p20"/>
          <p:cNvSpPr txBox="1"/>
          <p:nvPr/>
        </p:nvSpPr>
        <p:spPr>
          <a:xfrm>
            <a:off x="380650" y="1429775"/>
            <a:ext cx="8235300" cy="255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Engineering design is the process of devising a system, component, or process to </a:t>
            </a:r>
            <a:r>
              <a:rPr b="1" i="1" lang="en" sz="2400" u="sng"/>
              <a:t>meet desired needs</a:t>
            </a:r>
            <a:r>
              <a:rPr lang="en" sz="2400"/>
              <a:t>.</a:t>
            </a:r>
            <a:br>
              <a:rPr lang="en" sz="2400"/>
            </a:br>
            <a:r>
              <a:rPr lang="en" sz="2400"/>
              <a:t>It is a decision-making process (often iterative), in which the basic sciences, mathematics, and the engineering sciences are applied to convert resources </a:t>
            </a:r>
            <a:r>
              <a:rPr b="1" i="1" lang="en" sz="2400" u="sng"/>
              <a:t>optimally</a:t>
            </a:r>
            <a:r>
              <a:rPr lang="en" sz="2400"/>
              <a:t> to meet these stated needs.</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id="122" name="Google Shape;122;p21"/>
          <p:cNvPicPr preferRelativeResize="0"/>
          <p:nvPr/>
        </p:nvPicPr>
        <p:blipFill>
          <a:blip r:embed="rId3">
            <a:alphaModFix/>
          </a:blip>
          <a:stretch>
            <a:fillRect/>
          </a:stretch>
        </p:blipFill>
        <p:spPr>
          <a:xfrm>
            <a:off x="2145725" y="152400"/>
            <a:ext cx="3645596" cy="4838700"/>
          </a:xfrm>
          <a:prstGeom prst="rect">
            <a:avLst/>
          </a:prstGeom>
          <a:noFill/>
          <a:ln>
            <a:noFill/>
          </a:ln>
        </p:spPr>
      </p:pic>
      <p:sp>
        <p:nvSpPr>
          <p:cNvPr id="123" name="Google Shape;123;p21"/>
          <p:cNvSpPr txBox="1"/>
          <p:nvPr/>
        </p:nvSpPr>
        <p:spPr>
          <a:xfrm>
            <a:off x="6084025" y="224293"/>
            <a:ext cx="2441400" cy="174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500">
                <a:solidFill>
                  <a:srgbClr val="FF0000"/>
                </a:solidFill>
                <a:latin typeface="Lato"/>
                <a:ea typeface="Lato"/>
                <a:cs typeface="Lato"/>
                <a:sym typeface="Lato"/>
              </a:rPr>
              <a:t>How do we identify needs?</a:t>
            </a:r>
            <a:endParaRPr sz="3500">
              <a:solidFill>
                <a:srgbClr val="FF0000"/>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